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6" r:id="rId4"/>
    <p:sldId id="263" r:id="rId5"/>
    <p:sldId id="264" r:id="rId6"/>
    <p:sldId id="266" r:id="rId7"/>
    <p:sldId id="267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60" r:id="rId16"/>
    <p:sldId id="259" r:id="rId17"/>
    <p:sldId id="261" r:id="rId18"/>
    <p:sldId id="275" r:id="rId19"/>
    <p:sldId id="274" r:id="rId20"/>
    <p:sldId id="262" r:id="rId21"/>
    <p:sldId id="276" r:id="rId22"/>
    <p:sldId id="277" r:id="rId23"/>
    <p:sldId id="278" r:id="rId24"/>
    <p:sldId id="279" r:id="rId25"/>
    <p:sldId id="282" r:id="rId26"/>
    <p:sldId id="283" r:id="rId27"/>
    <p:sldId id="280" r:id="rId28"/>
    <p:sldId id="281" r:id="rId29"/>
    <p:sldId id="284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558" autoAdjust="0"/>
  </p:normalViewPr>
  <p:slideViewPr>
    <p:cSldViewPr>
      <p:cViewPr varScale="1">
        <p:scale>
          <a:sx n="67" d="100"/>
          <a:sy n="67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dirty="0" err="1" smtClean="0"/>
              <a:t>Kung</a:t>
            </a:r>
            <a:r>
              <a:rPr lang="it-IT" dirty="0" smtClean="0"/>
              <a:t> fu Panda Training di Lettura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kung-fu-panda_man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348880"/>
            <a:ext cx="4716016" cy="326193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27984" y="5805264"/>
            <a:ext cx="37444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Maestro Mantide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7728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m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267744" y="234888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a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043608" y="314096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n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450912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t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971600" y="404664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i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03848" y="6926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d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411760" y="429309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e</a:t>
            </a:r>
            <a:endParaRPr lang="it-IT" sz="5400" dirty="0">
              <a:latin typeface="Biancoenero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eaeb1192-398c-49e3-9504-43dd9d0753e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47864" y="548680"/>
            <a:ext cx="4798838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1331640" y="213285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g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187624" y="62068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r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47664" y="414908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</a:rPr>
              <a:t>u</a:t>
            </a:r>
            <a:endParaRPr lang="it-IT" sz="5400" dirty="0">
              <a:latin typeface="Biancoenero Regular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427984" y="5805264"/>
            <a:ext cx="37444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Maestro Gru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Tai_Lung_Kung_Fu_Panda_1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836326"/>
            <a:ext cx="3979136" cy="4745305"/>
          </a:xfrm>
        </p:spPr>
      </p:pic>
      <p:sp>
        <p:nvSpPr>
          <p:cNvPr id="5" name="CasellaDiTesto 4"/>
          <p:cNvSpPr txBox="1"/>
          <p:nvPr/>
        </p:nvSpPr>
        <p:spPr>
          <a:xfrm>
            <a:off x="539552" y="404664"/>
            <a:ext cx="410445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iancoenero Regular" pitchFamily="34" charset="0"/>
              </a:rPr>
              <a:t>Una minaccia incombe sul villaggio!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Il terribile Tai </a:t>
            </a:r>
            <a:r>
              <a:rPr lang="it-IT" sz="2000" dirty="0" err="1" smtClean="0">
                <a:latin typeface="Biancoenero Regular" pitchFamily="34" charset="0"/>
              </a:rPr>
              <a:t>Lung</a:t>
            </a:r>
            <a:r>
              <a:rPr lang="it-IT" sz="2000" dirty="0" smtClean="0">
                <a:latin typeface="Biancoenero Regular" pitchFamily="34" charset="0"/>
              </a:rPr>
              <a:t> è scappato dalla ______ ! 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Tai </a:t>
            </a:r>
            <a:r>
              <a:rPr lang="it-IT" sz="2000" dirty="0" err="1" smtClean="0">
                <a:latin typeface="Biancoenero Regular" pitchFamily="34" charset="0"/>
              </a:rPr>
              <a:t>Lung</a:t>
            </a:r>
            <a:r>
              <a:rPr lang="it-IT" sz="2000" dirty="0" smtClean="0">
                <a:latin typeface="Biancoenero Regular" pitchFamily="34" charset="0"/>
              </a:rPr>
              <a:t> è un ________ maestro cattivo che vuole _______ il maestro </a:t>
            </a:r>
            <a:r>
              <a:rPr lang="it-IT" sz="2000" dirty="0" err="1" smtClean="0">
                <a:latin typeface="Biancoenero Regular" pitchFamily="34" charset="0"/>
              </a:rPr>
              <a:t>Shifu</a:t>
            </a:r>
            <a:r>
              <a:rPr lang="it-IT" sz="2000" dirty="0" smtClean="0">
                <a:latin typeface="Biancoenero Regular" pitchFamily="34" charset="0"/>
              </a:rPr>
              <a:t>. 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endParaRPr lang="it-IT" sz="2000" dirty="0" smtClean="0">
              <a:latin typeface="Biancoenero Regular" pitchFamily="34" charset="0"/>
            </a:endParaRP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________ il guerriero Dragone potrà sconfiggerlo!</a:t>
            </a:r>
            <a:endParaRPr lang="it-IT" sz="2000" dirty="0">
              <a:latin typeface="Biancoenero Regular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076056" y="1196752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PRIGIONE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004048" y="548680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TEMIBILE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92280" y="404664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UCCIDERE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92280" y="1340768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SOLTANTO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Kung-Fu-Panda-6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1588" y="1916832"/>
            <a:ext cx="3782412" cy="4525963"/>
          </a:xfrm>
        </p:spPr>
      </p:pic>
      <p:sp>
        <p:nvSpPr>
          <p:cNvPr id="5" name="CasellaDiTesto 4"/>
          <p:cNvSpPr txBox="1"/>
          <p:nvPr/>
        </p:nvSpPr>
        <p:spPr>
          <a:xfrm>
            <a:off x="0" y="260648"/>
            <a:ext cx="7524328" cy="95410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dirty="0" smtClean="0"/>
              <a:t>Allenati come il guerriero Dragone!  Scopri le parole legate all’addestramento di PO !</a:t>
            </a:r>
            <a:endParaRPr lang="it-IT" sz="2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1628800"/>
            <a:ext cx="4716016" cy="480131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it-IT" sz="2400" dirty="0" smtClean="0">
              <a:latin typeface="Biancoenero Regular" pitchFamily="34" charset="0"/>
            </a:endParaRPr>
          </a:p>
          <a:p>
            <a:pPr algn="ctr"/>
            <a:r>
              <a:rPr lang="it-IT" sz="2400" dirty="0" smtClean="0">
                <a:latin typeface="Biancoenero Regular" pitchFamily="34" charset="0"/>
              </a:rPr>
              <a:t>Conce____ione</a:t>
            </a:r>
          </a:p>
          <a:p>
            <a:pPr algn="ctr"/>
            <a:endParaRPr lang="it-IT" sz="2400" dirty="0" smtClean="0">
              <a:latin typeface="Biancoenero Regular" pitchFamily="34" charset="0"/>
            </a:endParaRPr>
          </a:p>
          <a:p>
            <a:pPr algn="ctr"/>
            <a:r>
              <a:rPr lang="it-IT" sz="2400" dirty="0" smtClean="0">
                <a:latin typeface="Biancoenero Regular" pitchFamily="34" charset="0"/>
              </a:rPr>
              <a:t>Motiv___one</a:t>
            </a:r>
          </a:p>
          <a:p>
            <a:pPr algn="ctr"/>
            <a:endParaRPr lang="it-IT" sz="2400" dirty="0" smtClean="0">
              <a:latin typeface="Biancoenero Regular" pitchFamily="34" charset="0"/>
            </a:endParaRPr>
          </a:p>
          <a:p>
            <a:pPr algn="ctr"/>
            <a:r>
              <a:rPr lang="it-IT" sz="2400" dirty="0" smtClean="0">
                <a:latin typeface="Biancoenero Regular" pitchFamily="34" charset="0"/>
              </a:rPr>
              <a:t>Cor___io </a:t>
            </a:r>
          </a:p>
          <a:p>
            <a:pPr algn="ctr"/>
            <a:endParaRPr lang="it-IT" sz="2400" dirty="0" smtClean="0">
              <a:latin typeface="Biancoenero Regular" pitchFamily="34" charset="0"/>
            </a:endParaRPr>
          </a:p>
          <a:p>
            <a:pPr algn="ctr"/>
            <a:r>
              <a:rPr lang="it-IT" sz="2400" dirty="0" smtClean="0">
                <a:latin typeface="Biancoenero Regular" pitchFamily="34" charset="0"/>
              </a:rPr>
              <a:t>Att____one</a:t>
            </a:r>
          </a:p>
          <a:p>
            <a:pPr algn="ctr"/>
            <a:endParaRPr lang="it-IT" sz="2400" dirty="0" smtClean="0">
              <a:latin typeface="Biancoenero Regular" pitchFamily="34" charset="0"/>
            </a:endParaRPr>
          </a:p>
          <a:p>
            <a:pPr algn="ctr"/>
            <a:r>
              <a:rPr lang="it-IT" sz="2400" dirty="0" smtClean="0">
                <a:latin typeface="Biancoenero Regular" pitchFamily="34" charset="0"/>
              </a:rPr>
              <a:t>Te__ica</a:t>
            </a:r>
          </a:p>
          <a:p>
            <a:pPr algn="ctr"/>
            <a:endParaRPr lang="it-IT" sz="2400" dirty="0" smtClean="0">
              <a:latin typeface="Biancoenero Regular" pitchFamily="34" charset="0"/>
            </a:endParaRPr>
          </a:p>
          <a:p>
            <a:pPr algn="ctr"/>
            <a:r>
              <a:rPr lang="it-IT" sz="2400" dirty="0" smtClean="0">
                <a:latin typeface="Biancoenero Regular" pitchFamily="34" charset="0"/>
              </a:rPr>
              <a:t>Velo____</a:t>
            </a:r>
            <a:endParaRPr lang="it-IT" dirty="0" smtClean="0">
              <a:latin typeface="Biancoenero Regular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Kung-Fu-Panda-6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1588" y="2332037"/>
            <a:ext cx="3782412" cy="452596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20688"/>
            <a:ext cx="6444208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bg1"/>
                </a:solidFill>
                <a:latin typeface="Biancoenero Regular" pitchFamily="34" charset="0"/>
              </a:rPr>
              <a:t>GIOCO del contrario !!!</a:t>
            </a:r>
            <a:endParaRPr lang="it-IT" sz="2400" dirty="0">
              <a:solidFill>
                <a:schemeClr val="bg1"/>
              </a:solidFill>
              <a:latin typeface="Biancoenero Regular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1772816"/>
            <a:ext cx="17281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iancoenero Regular" pitchFamily="34" charset="0"/>
              </a:rPr>
              <a:t>MALE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BIANCO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DIETRO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SINISTRA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CHIUSO</a:t>
            </a:r>
          </a:p>
          <a:p>
            <a:endParaRPr lang="it-IT" sz="2000" dirty="0" smtClean="0">
              <a:latin typeface="Biancoenero Regular" pitchFamily="34" charset="0"/>
            </a:endParaRPr>
          </a:p>
          <a:p>
            <a:r>
              <a:rPr lang="it-IT" sz="2000" dirty="0" smtClean="0">
                <a:latin typeface="Biancoenero Regular" pitchFamily="34" charset="0"/>
              </a:rPr>
              <a:t>BELLO</a:t>
            </a:r>
            <a:endParaRPr lang="it-IT" dirty="0" smtClean="0">
              <a:latin typeface="Biancoenero Regular" pitchFamily="34" charset="0"/>
            </a:endParaRPr>
          </a:p>
          <a:p>
            <a:endParaRPr lang="it-IT" dirty="0" smtClean="0"/>
          </a:p>
          <a:p>
            <a:endParaRPr lang="it-IT" dirty="0"/>
          </a:p>
        </p:txBody>
      </p:sp>
      <p:pic>
        <p:nvPicPr>
          <p:cNvPr id="7" name="Immagine 6" descr="10-secondi-cronometro-15556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260648"/>
            <a:ext cx="1475656" cy="147565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987824" y="1700808"/>
            <a:ext cx="172819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Biancoenero Regular" pitchFamily="34" charset="0"/>
              </a:rPr>
              <a:t>PESANTE</a:t>
            </a:r>
          </a:p>
          <a:p>
            <a:endParaRPr lang="it-IT" dirty="0" smtClean="0">
              <a:latin typeface="Biancoenero Regular" pitchFamily="34" charset="0"/>
            </a:endParaRPr>
          </a:p>
          <a:p>
            <a:r>
              <a:rPr lang="it-IT" dirty="0" smtClean="0">
                <a:latin typeface="Biancoenero Regular" pitchFamily="34" charset="0"/>
              </a:rPr>
              <a:t>ALTO</a:t>
            </a:r>
          </a:p>
          <a:p>
            <a:endParaRPr lang="it-IT" dirty="0" smtClean="0">
              <a:latin typeface="Biancoenero Regular" pitchFamily="34" charset="0"/>
            </a:endParaRPr>
          </a:p>
          <a:p>
            <a:r>
              <a:rPr lang="it-IT" dirty="0" smtClean="0">
                <a:latin typeface="Biancoenero Regular" pitchFamily="34" charset="0"/>
              </a:rPr>
              <a:t>FEMMINA</a:t>
            </a:r>
          </a:p>
          <a:p>
            <a:endParaRPr lang="it-IT" dirty="0" smtClean="0">
              <a:latin typeface="Biancoenero Regular" pitchFamily="34" charset="0"/>
            </a:endParaRPr>
          </a:p>
          <a:p>
            <a:r>
              <a:rPr lang="it-IT" dirty="0" smtClean="0">
                <a:latin typeface="Biancoenero Regular" pitchFamily="34" charset="0"/>
              </a:rPr>
              <a:t>CATTIVO</a:t>
            </a:r>
          </a:p>
          <a:p>
            <a:endParaRPr lang="it-IT" dirty="0" smtClean="0">
              <a:latin typeface="Biancoenero Regular" pitchFamily="34" charset="0"/>
            </a:endParaRPr>
          </a:p>
          <a:p>
            <a:r>
              <a:rPr lang="it-IT" dirty="0" smtClean="0">
                <a:latin typeface="Biancoenero Regular" pitchFamily="34" charset="0"/>
              </a:rPr>
              <a:t>CORTO</a:t>
            </a:r>
          </a:p>
          <a:p>
            <a:endParaRPr lang="it-IT" dirty="0" smtClean="0">
              <a:latin typeface="Biancoenero Regular" pitchFamily="34" charset="0"/>
            </a:endParaRPr>
          </a:p>
          <a:p>
            <a:r>
              <a:rPr lang="it-IT" dirty="0" smtClean="0">
                <a:latin typeface="Biancoenero Regular" pitchFamily="34" charset="0"/>
              </a:rPr>
              <a:t>LENTO</a:t>
            </a:r>
          </a:p>
          <a:p>
            <a:endParaRPr lang="it-IT" dirty="0" smtClean="0">
              <a:latin typeface="Biancoenero Regular" pitchFamily="34" charset="0"/>
            </a:endParaRPr>
          </a:p>
          <a:p>
            <a:r>
              <a:rPr lang="it-IT" dirty="0" smtClean="0">
                <a:latin typeface="Biancoenero Regular" pitchFamily="34" charset="0"/>
              </a:rPr>
              <a:t>CALDO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9442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it-IT" dirty="0" smtClean="0"/>
              <a:t>Aiuta il maestro </a:t>
            </a:r>
            <a:r>
              <a:rPr lang="it-IT" dirty="0" err="1" smtClean="0"/>
              <a:t>Shifu</a:t>
            </a:r>
            <a:r>
              <a:rPr lang="it-IT" dirty="0" smtClean="0"/>
              <a:t> a riconoscere tutte le letterine “e”. Contale e dicci quante sono ?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ShifuGre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2132856"/>
            <a:ext cx="2959059" cy="282692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83568" y="90872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79712" y="90872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067944" y="33265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835696" y="227687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88224" y="299695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465313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732240" y="83671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55576" y="321297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27784" y="429309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56176" y="566124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2589312" y="151832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203848" y="5301208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4932040" y="90872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919864" y="332656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380312" y="234888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084168" y="4509120"/>
            <a:ext cx="1224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e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012160" y="191683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55576" y="5445224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4427984" y="5373216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19672" y="3861048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956376" y="3789040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164288" y="4797152"/>
            <a:ext cx="8640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a</a:t>
            </a:r>
            <a:endParaRPr lang="it-IT" sz="54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63688" y="908720"/>
            <a:ext cx="5688632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6000" dirty="0" smtClean="0"/>
              <a:t>SONO 10 !!!</a:t>
            </a:r>
            <a:endParaRPr lang="it-IT" sz="6000" dirty="0"/>
          </a:p>
        </p:txBody>
      </p:sp>
      <p:pic>
        <p:nvPicPr>
          <p:cNvPr id="5" name="Immagine 4" descr="c_po-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420888"/>
            <a:ext cx="4391947" cy="369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Massima concentrazione!!!</a:t>
            </a:r>
            <a:endParaRPr lang="it-IT" dirty="0"/>
          </a:p>
        </p:txBody>
      </p:sp>
      <p:pic>
        <p:nvPicPr>
          <p:cNvPr id="4" name="Segnaposto contenuto 3" descr="shifu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4388" y="1844824"/>
            <a:ext cx="6701988" cy="2846462"/>
          </a:xfrm>
        </p:spPr>
      </p:pic>
      <p:sp>
        <p:nvSpPr>
          <p:cNvPr id="5" name="CasellaDiTesto 4"/>
          <p:cNvSpPr txBox="1"/>
          <p:nvPr/>
        </p:nvSpPr>
        <p:spPr>
          <a:xfrm>
            <a:off x="3779912" y="5517232"/>
            <a:ext cx="1872208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Attenzione visiva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Ora prova con le “P”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206084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020272" y="299695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5576" y="37890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372200" y="443711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67744" y="263691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995936" y="242088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051720" y="486916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427984" y="429309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96136" y="242088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627784" y="37890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491880" y="3501008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4788024" y="342900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4716016" y="1844824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3419872" y="515719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4437112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148064" y="5373216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164288" y="1988840"/>
            <a:ext cx="792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6000"/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139952" y="908720"/>
            <a:ext cx="4690864" cy="4525963"/>
          </a:xfrm>
        </p:spPr>
        <p:txBody>
          <a:bodyPr/>
          <a:lstStyle/>
          <a:p>
            <a:r>
              <a:rPr lang="it-IT" dirty="0" err="1" smtClean="0"/>
              <a:t>Working</a:t>
            </a:r>
            <a:r>
              <a:rPr lang="it-IT" dirty="0" smtClean="0"/>
              <a:t> </a:t>
            </a:r>
            <a:r>
              <a:rPr lang="it-IT" dirty="0" err="1" smtClean="0"/>
              <a:t>Memory</a:t>
            </a:r>
            <a:r>
              <a:rPr lang="it-IT" dirty="0" smtClean="0"/>
              <a:t> fonologica</a:t>
            </a:r>
          </a:p>
          <a:p>
            <a:r>
              <a:rPr lang="it-IT" dirty="0" err="1" smtClean="0"/>
              <a:t>Metafonologia</a:t>
            </a:r>
            <a:r>
              <a:rPr lang="it-IT" dirty="0" smtClean="0"/>
              <a:t> analitica</a:t>
            </a:r>
          </a:p>
          <a:p>
            <a:r>
              <a:rPr lang="it-IT" dirty="0" smtClean="0"/>
              <a:t>Lettura lessicale</a:t>
            </a:r>
          </a:p>
          <a:p>
            <a:r>
              <a:rPr lang="it-IT" dirty="0" smtClean="0"/>
              <a:t>Lettura analitica fonologica</a:t>
            </a:r>
          </a:p>
          <a:p>
            <a:r>
              <a:rPr lang="it-IT" dirty="0" smtClean="0"/>
              <a:t>Giudizio lessicale</a:t>
            </a:r>
            <a:endParaRPr lang="it-IT" dirty="0"/>
          </a:p>
        </p:txBody>
      </p:sp>
      <p:pic>
        <p:nvPicPr>
          <p:cNvPr id="4" name="Immagine 3" descr="mr_ping_a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612576" y="3665598"/>
            <a:ext cx="5586704" cy="3192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it-IT" dirty="0" smtClean="0"/>
              <a:t>Ora prova con le “P”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15616" y="18448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polle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95736" y="42210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dollo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716016" y="292494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pappu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067944" y="450912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coppi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868144" y="177281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quota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516216" y="422108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qui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5576" y="537321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paqquo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3068960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suddi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635896" y="19168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fado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724128" y="53012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paddu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020272" y="321297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oppi</a:t>
            </a:r>
            <a:endParaRPr lang="it-IT" sz="4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Rapid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Automatizing</a:t>
            </a:r>
            <a:r>
              <a:rPr 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Naming</a:t>
            </a:r>
            <a:endParaRPr lang="it-IT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Segnaposto contenuto 3" descr="1387197154942kungfu_6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8390519" cy="3933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21014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Sei veloce come Maestro Tigre ?? Leggi le parole qui sotto, sono sempre le stesse.</a:t>
            </a:r>
            <a:endParaRPr lang="it-IT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2348880"/>
            <a:ext cx="5184576" cy="3888432"/>
          </a:xfrm>
        </p:spPr>
        <p:txBody>
          <a:bodyPr>
            <a:normAutofit/>
          </a:bodyPr>
          <a:lstStyle/>
          <a:p>
            <a:pPr algn="just">
              <a:lnSpc>
                <a:spcPct val="170000"/>
              </a:lnSpc>
              <a:buNone/>
            </a:pPr>
            <a:r>
              <a:rPr lang="it-IT" sz="1800" dirty="0" smtClean="0">
                <a:latin typeface="Biancoenero Regular" pitchFamily="34" charset="0"/>
              </a:rPr>
              <a:t>TIGRE       GRU     MANTIDE      PANDA     TIGRE    GRU     VIPERA    SCIMMIA    TIGRE    VIPERA    PANDA       </a:t>
            </a:r>
            <a:r>
              <a:rPr lang="it-IT" sz="1800" dirty="0" smtClean="0">
                <a:latin typeface="Biancoenero Regular" pitchFamily="34" charset="0"/>
              </a:rPr>
              <a:t>SCIMMIA      </a:t>
            </a:r>
            <a:r>
              <a:rPr lang="it-IT" sz="1800" dirty="0" smtClean="0">
                <a:latin typeface="Biancoenero Regular" pitchFamily="34" charset="0"/>
              </a:rPr>
              <a:t>MANTIDE     TIGRE    GRU     MANTIDE       VIPERA      GRU     PANDA</a:t>
            </a:r>
            <a:endParaRPr lang="it-IT" sz="1800" dirty="0">
              <a:latin typeface="Biancoenero Regular" pitchFamily="34" charset="0"/>
            </a:endParaRPr>
          </a:p>
        </p:txBody>
      </p:sp>
      <p:pic>
        <p:nvPicPr>
          <p:cNvPr id="4" name="Immagine 3" descr="KFP3-ti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Ancora!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7584" y="2132856"/>
            <a:ext cx="1522512" cy="26928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Biancoenero Regular" pitchFamily="34" charset="0"/>
              </a:rPr>
              <a:t>pollo</a:t>
            </a:r>
          </a:p>
          <a:p>
            <a:pPr>
              <a:buNone/>
            </a:pPr>
            <a:r>
              <a:rPr lang="it-IT" dirty="0" smtClean="0">
                <a:latin typeface="Biancoenero Regular" pitchFamily="34" charset="0"/>
              </a:rPr>
              <a:t>panda</a:t>
            </a:r>
          </a:p>
          <a:p>
            <a:pPr>
              <a:buNone/>
            </a:pPr>
            <a:r>
              <a:rPr lang="it-IT" dirty="0" smtClean="0">
                <a:latin typeface="Biancoenero Regular" pitchFamily="34" charset="0"/>
              </a:rPr>
              <a:t>palla</a:t>
            </a:r>
          </a:p>
          <a:p>
            <a:pPr>
              <a:buNone/>
            </a:pPr>
            <a:r>
              <a:rPr lang="it-IT" dirty="0" smtClean="0">
                <a:latin typeface="Biancoenero Regular" pitchFamily="34" charset="0"/>
              </a:rPr>
              <a:t>pelle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4" name="Immagine 3" descr="KFP3-ti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3810000"/>
            <a:ext cx="3048000" cy="3048000"/>
          </a:xfrm>
          <a:prstGeom prst="rect">
            <a:avLst/>
          </a:prstGeom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2771800" y="2132856"/>
            <a:ext cx="1872208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>
                <a:latin typeface="Biancoenero Regular" pitchFamily="34" charset="0"/>
              </a:rPr>
              <a:t>t</a:t>
            </a:r>
            <a:r>
              <a:rPr kumimoji="0" lang="it-IT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ancoenero Regular" pitchFamily="34" charset="0"/>
                <a:ea typeface="+mn-ea"/>
                <a:cs typeface="+mn-cs"/>
              </a:rPr>
              <a:t>igre</a:t>
            </a: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ancoenero Regular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>
                <a:latin typeface="Biancoenero Regular" pitchFamily="34" charset="0"/>
              </a:rPr>
              <a:t>g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ancoenero Regular" pitchFamily="34" charset="0"/>
                <a:ea typeface="+mn-ea"/>
                <a:cs typeface="+mn-cs"/>
              </a:rPr>
              <a:t>rotta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ancoenero Regular" pitchFamily="34" charset="0"/>
                <a:ea typeface="+mn-ea"/>
                <a:cs typeface="+mn-cs"/>
              </a:rPr>
              <a:t>grano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ancoenero Regular" pitchFamily="34" charset="0"/>
              </a:rPr>
              <a:t>treno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ancoenero Regular" pitchFamily="34" charset="0"/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4860032" y="2132856"/>
            <a:ext cx="2160240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>
                <a:latin typeface="Biancoenero Regular" pitchFamily="34" charset="0"/>
              </a:rPr>
              <a:t>mantide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>
                <a:latin typeface="Biancoenero Regular" pitchFamily="34" charset="0"/>
              </a:rPr>
              <a:t>d</a:t>
            </a: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ancoenero Regular" pitchFamily="34" charset="0"/>
              </a:rPr>
              <a:t>ente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sz="3200" dirty="0" smtClean="0">
                <a:latin typeface="Biancoenero Regular" pitchFamily="34" charset="0"/>
              </a:rPr>
              <a:t>manto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ancoenero Regular" pitchFamily="34" charset="0"/>
              </a:rPr>
              <a:t>tende</a:t>
            </a: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ancoenero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  <p:bldP spid="7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20688"/>
            <a:ext cx="8280920" cy="17281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>
                <a:latin typeface="Biancoenero Regular" pitchFamily="34" charset="0"/>
              </a:rPr>
              <a:t>Tai </a:t>
            </a:r>
            <a:r>
              <a:rPr lang="it-IT" dirty="0" err="1" smtClean="0">
                <a:latin typeface="Biancoenero Regular" pitchFamily="34" charset="0"/>
              </a:rPr>
              <a:t>Lung</a:t>
            </a:r>
            <a:r>
              <a:rPr lang="it-IT" dirty="0" smtClean="0">
                <a:latin typeface="Biancoenero Regular" pitchFamily="34" charset="0"/>
              </a:rPr>
              <a:t> è una minacci per il villaggio! Prova a sconfiggerlo con la tua......ATTENZIONE! </a:t>
            </a:r>
            <a:endParaRPr lang="it-IT" dirty="0">
              <a:latin typeface="Biancoenero Regular" pitchFamily="34" charset="0"/>
            </a:endParaRPr>
          </a:p>
        </p:txBody>
      </p:sp>
      <p:pic>
        <p:nvPicPr>
          <p:cNvPr id="4" name="Immagine 3" descr="Tai_Lung_Kung_Fu_Panda_1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76873"/>
            <a:ext cx="3779912" cy="4581128"/>
          </a:xfrm>
          <a:prstGeom prst="rect">
            <a:avLst/>
          </a:prstGeom>
        </p:spPr>
      </p:pic>
      <p:pic>
        <p:nvPicPr>
          <p:cNvPr id="5" name="Immagine 4" descr="c_po-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2283938"/>
            <a:ext cx="5436096" cy="4574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683568" y="548680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3707904" y="548680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2195736" y="548680"/>
            <a:ext cx="1008112" cy="100811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611560" y="220486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3635896" y="220486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5076056" y="2204864"/>
            <a:ext cx="864096" cy="86409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2051720" y="2132856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683568" y="3789040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1835696" y="3789040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2987824" y="378904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4067944" y="3789040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148064" y="3861048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259632" y="515719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rosso </a:t>
            </a:r>
            <a:r>
              <a:rPr lang="it-IT" sz="2800" dirty="0" err="1" smtClean="0">
                <a:solidFill>
                  <a:srgbClr val="C00000"/>
                </a:solidFill>
              </a:rPr>
              <a:t>rosso</a:t>
            </a:r>
            <a:r>
              <a:rPr lang="it-IT" sz="2800" dirty="0" smtClean="0">
                <a:solidFill>
                  <a:srgbClr val="C00000"/>
                </a:solidFill>
              </a:rPr>
              <a:t> </a:t>
            </a:r>
            <a:r>
              <a:rPr lang="it-IT" sz="2800" dirty="0" smtClean="0">
                <a:solidFill>
                  <a:srgbClr val="0070C0"/>
                </a:solidFill>
              </a:rPr>
              <a:t>blu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rosso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70C0"/>
                </a:solidFill>
              </a:rPr>
              <a:t>blu</a:t>
            </a:r>
            <a:endParaRPr lang="it-IT" sz="2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051720" y="548680"/>
            <a:ext cx="1008112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3419872" y="476672"/>
            <a:ext cx="1008112" cy="100811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7" name="Ovale 6"/>
          <p:cNvSpPr/>
          <p:nvPr/>
        </p:nvSpPr>
        <p:spPr>
          <a:xfrm>
            <a:off x="755576" y="548680"/>
            <a:ext cx="1008112" cy="1008112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3" name="Ovale 12"/>
          <p:cNvSpPr/>
          <p:nvPr/>
        </p:nvSpPr>
        <p:spPr>
          <a:xfrm>
            <a:off x="683568" y="2132856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Ovale 13"/>
          <p:cNvSpPr/>
          <p:nvPr/>
        </p:nvSpPr>
        <p:spPr>
          <a:xfrm>
            <a:off x="4860032" y="2132856"/>
            <a:ext cx="864096" cy="86409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Ovale 14"/>
          <p:cNvSpPr/>
          <p:nvPr/>
        </p:nvSpPr>
        <p:spPr>
          <a:xfrm>
            <a:off x="3491880" y="2132856"/>
            <a:ext cx="864096" cy="864096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Ovale 15"/>
          <p:cNvSpPr/>
          <p:nvPr/>
        </p:nvSpPr>
        <p:spPr>
          <a:xfrm>
            <a:off x="2051720" y="2132856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Ovale 17"/>
          <p:cNvSpPr/>
          <p:nvPr/>
        </p:nvSpPr>
        <p:spPr>
          <a:xfrm>
            <a:off x="683568" y="3789040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2843808" y="3789040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1835696" y="378904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5148064" y="3861048"/>
            <a:ext cx="720080" cy="72008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3995936" y="3789040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1187624" y="5805264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C00000"/>
                </a:solidFill>
              </a:rPr>
              <a:t>rosso </a:t>
            </a:r>
            <a:r>
              <a:rPr lang="it-IT" sz="2800" dirty="0" smtClean="0">
                <a:solidFill>
                  <a:srgbClr val="0070C0"/>
                </a:solidFill>
              </a:rPr>
              <a:t>blu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C00000"/>
                </a:solidFill>
              </a:rPr>
              <a:t>rosso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70C0"/>
                </a:solidFill>
              </a:rPr>
              <a:t>blu </a:t>
            </a:r>
            <a:r>
              <a:rPr lang="it-IT" sz="2800" dirty="0" smtClean="0">
                <a:solidFill>
                  <a:schemeClr val="accent2"/>
                </a:solidFill>
              </a:rPr>
              <a:t>rosso</a:t>
            </a:r>
            <a:endParaRPr lang="it-IT" sz="2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67544" y="47667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pane rane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39552" y="162880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lino lino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9552" y="256490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vino lino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539552" y="371703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cane cane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39552" y="494116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ragno bagno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44008" y="62068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foglia foglio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177281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figlio figlio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707904" y="2708920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scheggia scheggia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4716016" y="3861048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dari bari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4572000" y="4869160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>
                <a:solidFill>
                  <a:schemeClr val="tx2">
                    <a:lumMod val="75000"/>
                  </a:schemeClr>
                </a:solidFill>
                <a:latin typeface="Biancoenero Regular" pitchFamily="34" charset="0"/>
              </a:rPr>
              <a:t>botte dotte</a:t>
            </a:r>
            <a:endParaRPr lang="it-IT" sz="3600" dirty="0">
              <a:solidFill>
                <a:schemeClr val="tx2">
                  <a:lumMod val="75000"/>
                </a:schemeClr>
              </a:solidFill>
              <a:latin typeface="Biancoenero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it-IT" dirty="0" smtClean="0"/>
              <a:t>Il maestro Tartaruga </a:t>
            </a:r>
            <a:endParaRPr lang="it-IT" dirty="0"/>
          </a:p>
        </p:txBody>
      </p:sp>
      <p:pic>
        <p:nvPicPr>
          <p:cNvPr id="4" name="Segnaposto contenuto 3" descr="oogway_actio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39952" y="4204281"/>
            <a:ext cx="4644008" cy="2653719"/>
          </a:xfrm>
        </p:spPr>
      </p:pic>
      <p:sp>
        <p:nvSpPr>
          <p:cNvPr id="8" name="CasellaDiTesto 7"/>
          <p:cNvSpPr txBox="1"/>
          <p:nvPr/>
        </p:nvSpPr>
        <p:spPr>
          <a:xfrm>
            <a:off x="611560" y="155679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iancoenero Italic" pitchFamily="34" charset="0"/>
              </a:rPr>
              <a:t>l____a</a:t>
            </a:r>
            <a:endParaRPr lang="it-IT" sz="2800" dirty="0">
              <a:latin typeface="Biancoenero Italic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707904" y="1700808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iancoenero Italic" pitchFamily="34" charset="0"/>
              </a:rPr>
              <a:t>g_____a</a:t>
            </a:r>
            <a:endParaRPr lang="it-IT" sz="2800" dirty="0">
              <a:latin typeface="Biancoenero Italic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99592" y="436510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iancoenero Italic" pitchFamily="34" charset="0"/>
              </a:rPr>
              <a:t>d____o</a:t>
            </a:r>
            <a:endParaRPr lang="it-IT" sz="2800" dirty="0">
              <a:latin typeface="Biancoenero Italic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588224" y="2132856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Biancoenero Italic" pitchFamily="34" charset="0"/>
              </a:rPr>
              <a:t>c______o</a:t>
            </a:r>
            <a:endParaRPr lang="it-IT" sz="2800" dirty="0">
              <a:latin typeface="Biancoenero Italic" pitchFamily="34" charset="0"/>
            </a:endParaRPr>
          </a:p>
        </p:txBody>
      </p:sp>
      <p:pic>
        <p:nvPicPr>
          <p:cNvPr id="12" name="Immagine 11" descr="cancel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708920"/>
            <a:ext cx="2088232" cy="1169410"/>
          </a:xfrm>
          <a:prstGeom prst="rect">
            <a:avLst/>
          </a:prstGeom>
        </p:spPr>
      </p:pic>
      <p:pic>
        <p:nvPicPr>
          <p:cNvPr id="13" name="Immagine 12" descr="divan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5013176"/>
            <a:ext cx="1431603" cy="1431603"/>
          </a:xfrm>
          <a:prstGeom prst="rect">
            <a:avLst/>
          </a:prstGeom>
        </p:spPr>
      </p:pic>
      <p:pic>
        <p:nvPicPr>
          <p:cNvPr id="14" name="Immagine 13" descr="downlo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544" y="2132856"/>
            <a:ext cx="2025576" cy="1517227"/>
          </a:xfrm>
          <a:prstGeom prst="rect">
            <a:avLst/>
          </a:prstGeom>
        </p:spPr>
      </p:pic>
      <p:pic>
        <p:nvPicPr>
          <p:cNvPr id="15" name="Immagine 14" descr="download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2276872"/>
            <a:ext cx="2093979" cy="1570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755576" y="620688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Il guerriero dragone è un __________ mito del villaggio</a:t>
            </a:r>
            <a:endParaRPr lang="it-IT" sz="20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5576" y="1484784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Po è un panda che vive a ____ del padre, il sig. Papero, nel villaggio in cima alla _______. </a:t>
            </a:r>
            <a:endParaRPr lang="it-IT" sz="20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3568" y="2492896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Quando il sole tramonta Po _____ spesso a come _______ essere un guerriero di </a:t>
            </a:r>
            <a:r>
              <a:rPr lang="it-IT" sz="2000" dirty="0" err="1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kung</a:t>
            </a:r>
            <a:r>
              <a:rPr lang="it-IT" sz="2000" dirty="0" smtClean="0">
                <a:latin typeface="Biancoenero Regular" pitchFamily="34" charset="0"/>
                <a:ea typeface="Verdana" pitchFamily="34" charset="0"/>
                <a:cs typeface="Verdana" pitchFamily="34" charset="0"/>
              </a:rPr>
              <a:t> fu. </a:t>
            </a:r>
            <a:endParaRPr lang="it-IT" sz="2000" dirty="0">
              <a:latin typeface="Biancoenero Regular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Immagine 7" descr="Po&amp;Mr.P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336470"/>
            <a:ext cx="3672408" cy="3323528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683568" y="3789040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CASA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331640" y="4797152"/>
            <a:ext cx="14401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MONTAGNA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411760" y="4005064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PENSA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699792" y="5805264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SAREBBE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539552" y="5733256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LEGGENDARIO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anda tont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05064"/>
            <a:ext cx="5945731" cy="253288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11560" y="47667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iancoenero Regular" pitchFamily="34" charset="0"/>
              </a:rPr>
              <a:t>Po è un panda un po’ tontolone e molto _____ .</a:t>
            </a:r>
          </a:p>
          <a:p>
            <a:endParaRPr lang="it-IT" sz="2400" dirty="0" smtClean="0">
              <a:latin typeface="Biancoenero Regular" pitchFamily="34" charset="0"/>
            </a:endParaRPr>
          </a:p>
          <a:p>
            <a:r>
              <a:rPr lang="it-IT" sz="2400" dirty="0" smtClean="0">
                <a:latin typeface="Biancoenero Regular" pitchFamily="34" charset="0"/>
              </a:rPr>
              <a:t>Lui pensa solo a _______. </a:t>
            </a:r>
          </a:p>
          <a:p>
            <a:endParaRPr lang="it-IT" sz="2400" dirty="0" smtClean="0">
              <a:latin typeface="Biancoenero Regular" pitchFamily="34" charset="0"/>
            </a:endParaRPr>
          </a:p>
          <a:p>
            <a:r>
              <a:rPr lang="it-IT" sz="2400" dirty="0" smtClean="0">
                <a:latin typeface="Biancoenero Regular" pitchFamily="34" charset="0"/>
              </a:rPr>
              <a:t>Ma dopo un ____ allenamento , Po finalmente _____ le sue doti.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20272" y="3212976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MANGIARE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64288" y="3933056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DURO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92280" y="4797152"/>
            <a:ext cx="12241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GOFFO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020272" y="5661248"/>
            <a:ext cx="151216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SCOPRE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KungFuPnda_M1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284984"/>
            <a:ext cx="7272808" cy="3103065"/>
          </a:xfrm>
        </p:spPr>
      </p:pic>
      <p:sp>
        <p:nvSpPr>
          <p:cNvPr id="5" name="CasellaDiTesto 4"/>
          <p:cNvSpPr txBox="1"/>
          <p:nvPr/>
        </p:nvSpPr>
        <p:spPr>
          <a:xfrm>
            <a:off x="827584" y="332656"/>
            <a:ext cx="59766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Biancoenero Regular" pitchFamily="34" charset="0"/>
              </a:rPr>
              <a:t>Po si allena ogni _____ per diventare il Guerriero Dragone. </a:t>
            </a:r>
          </a:p>
          <a:p>
            <a:endParaRPr lang="it-IT" sz="2400" dirty="0" smtClean="0">
              <a:latin typeface="Biancoenero Regular" pitchFamily="34" charset="0"/>
            </a:endParaRPr>
          </a:p>
          <a:p>
            <a:r>
              <a:rPr lang="it-IT" sz="2400" dirty="0" smtClean="0">
                <a:latin typeface="Biancoenero Regular" pitchFamily="34" charset="0"/>
              </a:rPr>
              <a:t>Il Maestro </a:t>
            </a:r>
            <a:r>
              <a:rPr lang="it-IT" sz="2400" dirty="0" err="1" smtClean="0">
                <a:latin typeface="Biancoenero Regular" pitchFamily="34" charset="0"/>
              </a:rPr>
              <a:t>Shifu</a:t>
            </a:r>
            <a:r>
              <a:rPr lang="it-IT" sz="2400" dirty="0" smtClean="0">
                <a:latin typeface="Biancoenero Regular" pitchFamily="34" charset="0"/>
              </a:rPr>
              <a:t> però non _____ in lui. Mentre il Maestro Tartaruga è sicuro che Po diventerà un _______ formidabile. 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092280" y="404664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GIORNO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64288" y="2204864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CREDE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7092280" y="1268760"/>
            <a:ext cx="172819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/>
              <a:t>GUERRIERO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Master_Viper_(from_Kung_Fu_Panda)_as_Backp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4221088"/>
            <a:ext cx="2376264" cy="2376264"/>
          </a:xfrm>
          <a:prstGeom prst="rect">
            <a:avLst/>
          </a:prstGeom>
        </p:spPr>
      </p:pic>
      <p:pic>
        <p:nvPicPr>
          <p:cNvPr id="4" name="Segnaposto contenuto 3" descr="02_Tigres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4221088"/>
            <a:ext cx="3048000" cy="2380864"/>
          </a:xfrm>
        </p:spPr>
      </p:pic>
      <p:pic>
        <p:nvPicPr>
          <p:cNvPr id="6" name="Immagine 5" descr="Monke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4000857"/>
            <a:ext cx="2638095" cy="2857143"/>
          </a:xfrm>
          <a:prstGeom prst="rect">
            <a:avLst/>
          </a:prstGeom>
        </p:spPr>
      </p:pic>
      <p:pic>
        <p:nvPicPr>
          <p:cNvPr id="7" name="Immagine 6" descr="kung-fu-panda_mant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9225" y="1844824"/>
            <a:ext cx="3204775" cy="2216652"/>
          </a:xfrm>
          <a:prstGeom prst="rect">
            <a:avLst/>
          </a:prstGeom>
        </p:spPr>
      </p:pic>
      <p:pic>
        <p:nvPicPr>
          <p:cNvPr id="8" name="Immagine 7" descr="eaeb1192-398c-49e3-9504-43dd9d0753e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11753" y="4509120"/>
            <a:ext cx="2232247" cy="2105315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539552" y="1052736"/>
            <a:ext cx="511256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iancoenero Regular" pitchFamily="34" charset="0"/>
              </a:rPr>
              <a:t>Anche altri guerrieri si allenano.</a:t>
            </a:r>
          </a:p>
          <a:p>
            <a:pPr algn="ctr"/>
            <a:endParaRPr lang="it-IT" sz="2400" b="1" dirty="0" smtClean="0">
              <a:solidFill>
                <a:srgbClr val="FF0000"/>
              </a:solidFill>
              <a:latin typeface="Biancoenero Regular" pitchFamily="34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iancoenero Regular" pitchFamily="34" charset="0"/>
              </a:rPr>
              <a:t>Al villaggio sono conosciuti come i 5 CICLONI !!</a:t>
            </a:r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Riconosci le 5 furie</a:t>
            </a:r>
            <a:endParaRPr lang="it-IT" dirty="0"/>
          </a:p>
        </p:txBody>
      </p:sp>
      <p:pic>
        <p:nvPicPr>
          <p:cNvPr id="4" name="Segnaposto contenuto 3" descr="02_Tigres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4752528" cy="3316968"/>
          </a:xfrm>
        </p:spPr>
      </p:pic>
      <p:sp>
        <p:nvSpPr>
          <p:cNvPr id="5" name="CasellaDiTesto 4"/>
          <p:cNvSpPr txBox="1"/>
          <p:nvPr/>
        </p:nvSpPr>
        <p:spPr>
          <a:xfrm>
            <a:off x="611560" y="5085184"/>
            <a:ext cx="30963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Maestro Tigre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932040" y="21328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T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156176" y="270892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G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5508104" y="472514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R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732240" y="3789040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E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7884368" y="321297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I</a:t>
            </a:r>
            <a:endParaRPr lang="it-IT" sz="6000" dirty="0">
              <a:latin typeface="Biancoenero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Master_Viper_(from_Kung_Fu_Panda)_as_Backpa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4248472" cy="4248472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043608" y="5085184"/>
            <a:ext cx="30963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Maestro Vipera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21328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V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364088" y="357301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I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292494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P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427984" y="8367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E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948264" y="472514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R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948264" y="105273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A</a:t>
            </a:r>
            <a:endParaRPr lang="it-IT" sz="6000" dirty="0">
              <a:latin typeface="Biancoenero Regular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Monke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916832"/>
            <a:ext cx="3983344" cy="4314092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115616" y="148478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S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932040" y="2132856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C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83768" y="26369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I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915816" y="407707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M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3059832" y="76470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M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187624" y="4005064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A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148064" y="836712"/>
            <a:ext cx="720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latin typeface="Biancoenero Regular" pitchFamily="34" charset="0"/>
              </a:rPr>
              <a:t>I</a:t>
            </a:r>
            <a:endParaRPr lang="it-IT" sz="6000" dirty="0">
              <a:latin typeface="Biancoenero Regular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5076056" y="5805264"/>
            <a:ext cx="367240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3600" dirty="0" smtClean="0"/>
              <a:t>Maestro Scimmia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492</Words>
  <Application>Microsoft Office PowerPoint</Application>
  <PresentationFormat>Presentazione su schermo (4:3)</PresentationFormat>
  <Paragraphs>208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Kung fu Panda Training di Lettura</vt:lpstr>
      <vt:lpstr>Diapositiva 2</vt:lpstr>
      <vt:lpstr>Diapositiva 3</vt:lpstr>
      <vt:lpstr>Diapositiva 4</vt:lpstr>
      <vt:lpstr>Diapositiva 5</vt:lpstr>
      <vt:lpstr>Diapositiva 6</vt:lpstr>
      <vt:lpstr>Riconosci le 5 furie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Aiuta il maestro Shifu a riconoscere tutte le letterine “e”. Contale e dicci quante sono ?</vt:lpstr>
      <vt:lpstr>Diapositiva 16</vt:lpstr>
      <vt:lpstr>Diapositiva 17</vt:lpstr>
      <vt:lpstr>Massima concentrazione!!!</vt:lpstr>
      <vt:lpstr>Ora prova con le “P”</vt:lpstr>
      <vt:lpstr>Ora prova con le “P”</vt:lpstr>
      <vt:lpstr>Rapid Automatizing Naming</vt:lpstr>
      <vt:lpstr>Sei veloce come Maestro Tigre ?? Leggi le parole qui sotto, sono sempre le stesse.</vt:lpstr>
      <vt:lpstr>Ancora! </vt:lpstr>
      <vt:lpstr>Diapositiva 24</vt:lpstr>
      <vt:lpstr>Diapositiva 25</vt:lpstr>
      <vt:lpstr>Diapositiva 26</vt:lpstr>
      <vt:lpstr>Diapositiva 27</vt:lpstr>
      <vt:lpstr>Il maestro Tartaruga 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Giulio Monciatti</dc:creator>
  <cp:lastModifiedBy>utente</cp:lastModifiedBy>
  <cp:revision>27</cp:revision>
  <dcterms:created xsi:type="dcterms:W3CDTF">2016-03-15T20:02:50Z</dcterms:created>
  <dcterms:modified xsi:type="dcterms:W3CDTF">2016-03-25T15:16:39Z</dcterms:modified>
</cp:coreProperties>
</file>