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69" r:id="rId3"/>
    <p:sldId id="257" r:id="rId4"/>
    <p:sldId id="258" r:id="rId5"/>
    <p:sldId id="263" r:id="rId6"/>
    <p:sldId id="266" r:id="rId7"/>
    <p:sldId id="268" r:id="rId8"/>
    <p:sldId id="267" r:id="rId9"/>
    <p:sldId id="265" r:id="rId10"/>
    <p:sldId id="319" r:id="rId11"/>
    <p:sldId id="320" r:id="rId12"/>
    <p:sldId id="321" r:id="rId13"/>
    <p:sldId id="322" r:id="rId14"/>
    <p:sldId id="324" r:id="rId15"/>
    <p:sldId id="270" r:id="rId16"/>
    <p:sldId id="330" r:id="rId17"/>
    <p:sldId id="325" r:id="rId18"/>
    <p:sldId id="327" r:id="rId19"/>
    <p:sldId id="259" r:id="rId20"/>
    <p:sldId id="271" r:id="rId21"/>
    <p:sldId id="272" r:id="rId22"/>
    <p:sldId id="273" r:id="rId23"/>
    <p:sldId id="274" r:id="rId24"/>
    <p:sldId id="262" r:id="rId25"/>
    <p:sldId id="328" r:id="rId26"/>
    <p:sldId id="275" r:id="rId27"/>
    <p:sldId id="276" r:id="rId28"/>
    <p:sldId id="277" r:id="rId29"/>
    <p:sldId id="279" r:id="rId30"/>
    <p:sldId id="281" r:id="rId31"/>
    <p:sldId id="329" r:id="rId32"/>
    <p:sldId id="283" r:id="rId33"/>
    <p:sldId id="280" r:id="rId34"/>
    <p:sldId id="287" r:id="rId35"/>
    <p:sldId id="288" r:id="rId36"/>
    <p:sldId id="290" r:id="rId37"/>
    <p:sldId id="289" r:id="rId38"/>
    <p:sldId id="298" r:id="rId39"/>
    <p:sldId id="291" r:id="rId40"/>
    <p:sldId id="292" r:id="rId41"/>
    <p:sldId id="293" r:id="rId42"/>
    <p:sldId id="294" r:id="rId43"/>
    <p:sldId id="296" r:id="rId44"/>
    <p:sldId id="309" r:id="rId45"/>
    <p:sldId id="278" r:id="rId46"/>
    <p:sldId id="297" r:id="rId47"/>
    <p:sldId id="295" r:id="rId48"/>
    <p:sldId id="299" r:id="rId49"/>
    <p:sldId id="300" r:id="rId50"/>
    <p:sldId id="301" r:id="rId51"/>
    <p:sldId id="302" r:id="rId52"/>
    <p:sldId id="285" r:id="rId53"/>
    <p:sldId id="284" r:id="rId54"/>
    <p:sldId id="308" r:id="rId55"/>
    <p:sldId id="286" r:id="rId56"/>
    <p:sldId id="282" r:id="rId57"/>
    <p:sldId id="310" r:id="rId58"/>
    <p:sldId id="331" r:id="rId59"/>
    <p:sldId id="332" r:id="rId60"/>
    <p:sldId id="333" r:id="rId61"/>
    <p:sldId id="334" r:id="rId62"/>
    <p:sldId id="335" r:id="rId63"/>
    <p:sldId id="336" r:id="rId64"/>
    <p:sldId id="303" r:id="rId65"/>
    <p:sldId id="304" r:id="rId66"/>
    <p:sldId id="305" r:id="rId67"/>
    <p:sldId id="306" r:id="rId68"/>
    <p:sldId id="311" r:id="rId69"/>
    <p:sldId id="312" r:id="rId70"/>
    <p:sldId id="326" r:id="rId71"/>
    <p:sldId id="313" r:id="rId72"/>
    <p:sldId id="315" r:id="rId73"/>
    <p:sldId id="316" r:id="rId74"/>
    <p:sldId id="317" r:id="rId75"/>
    <p:sldId id="318" r:id="rId76"/>
    <p:sldId id="260" r:id="rId7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689" autoAdjust="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 units="1/cm"/>
          <inkml:channelProperty channel="Y" name="resolution" value="31.76471" units="1/cm"/>
          <inkml:channelProperty channel="T" name="resolution" value="1" units="1/dev"/>
        </inkml:channelProperties>
      </inkml:inkSource>
      <inkml:timestamp xml:id="ts0" timeString="2020-07-28T15:09:35.233"/>
    </inkml:context>
    <inkml:brush xml:id="br0">
      <inkml:brushProperty name="width" value="0.05292" units="cm"/>
      <inkml:brushProperty name="height" value="0.05292" units="cm"/>
      <inkml:brushProperty name="color" value="#FF0000"/>
    </inkml:brush>
  </inkml:definitions>
  <inkml:trace contextRef="#ctx0" brushRef="#br0">5980 6279 0,'0'-52'0,"0"104"0,0-122 15,0 17-15,0 0 16,-18-18-16,-17 19 15,-18-37-15,0 36 16,18 18-16,-54-18 16,-34 0-16,17 0 15,0 1-15,-17 16 16,-1-17 0,1 18-16,-1 0 15,19 17-15,-1 1 16,-18 17-16,1-18 15,-18-17-15,35 17 16,0 0-16,18 1 16,-53 17-16,52-36 15,-34 1-15,-1 17 16,54-17-16,-54 18 16,72 17-16,-19 0 15,0 0-15,19 0 16,-37 0-16,1 0 15,0 0-15,-53 0 16,53 0-16,-36 0 16,1 17-16,-1 18 15,54-35-15,-19 53 16,-34 0-16,0 0 16,17 18-16,35-36 15,-52 36 1,34-1-16,1 1 0,18-18 15,-36 35 1,18-18-16,-1-17 16,54 0-16,0-35 15,0 35-15,-1-18 16,36 0-16,-17-17 16,-1 17-16,18 1 15,0-19-15,-18 1 16,1 35-16,17-18 15,0 0-15,0 18 16,0-35-16,0 35 16,0 0-16,0-18 15,0 36-15,0-36 16,0 0-16,0 18 16,53 53-16,-36-71 15,1 36-15,35-1 16,-18 1-16,0-18 15,18 35-15,0-18 16,18 19-16,-36-19 16,36 1-16,-18-18 15,35 0-15,-18 17 16,-17-35-16,18 1 16,-18 34-16,17-34 15,1-1-15,35 18 16,-18 0-16,-35-36 15,53 36 1,-1-18-16,19 18 16,-1 0-16,1 0 15,-18 0-15,-18-35 16,0-1-16,-17 1 16,-18 0-16,35-1 15,-35-17-15,17 0 16,-52 0-16,35 18 15,17-18-15,1 0 16,-18 0-16,-18 0 16,36 0-16,-18 0 15,17 0-15,1 0 16,-1 0-16,1-18 16,-1 18-16,19-17 15,-19-1-15,-17 18 16,18-18-16,-18 1 15,-18 17-15,18-36 16,-18 36-16,18-35 16,-18 18-16,71-36 15,-53 17-15,0 19 16,17-19 0,-17 1-16,53-35 15,-71 52-15,18-17 16,-35 17-16,17-17 15,-17 35-15,17-35 16,0-1-16,1-17 16,-19 18-1,1 35-15,35-53 16,-53 18-16,35 17 16,1-35-16,-19 18 15,18-18-15,-17 18 16,17 0-16,1-18 15,-1 17-15,-17 1 16,17 0-16,-35 17 16,35-17-16,-17 0 15,17-1-15,-35 19 16,35-19-16,-35 1 16,18 17-16,17-34 15,-35 34-15,35-35 16,-17 18-1,17-18-15,-17 0 0,0 18 16,-1 17 0,1-35-16,0 18 15,-18 17-15,17-17 16,-17 0-16,0 17 16,0 0-16,0-17 15,0 17-15,0 1 16,0-1-16,0 0 15,0 1-15,0-1 16,0 1 0,0-1-16,0 0 15,0 1 1,0-1-16,0 0 16,0 1-1,0-1 16,0 0-15</inkml:trace>
  <inkml:trace contextRef="#ctx0" brushRef="#br0" timeOffset="11956.49">17974 11606 0,'0'0'0,"-53"-53"15,-17-35-15,-1 0 16,18 35-16,-17-17 16,-36 17-16,53 35 15,17 0-15,-69-35 16,52 36-16,-53 17 15,18-18 1,0 18-16,-18 0 0,-53 0 16,35 0-1,-34 0-15,-36 0 16,35 0-16,35 0 16,-52 0-16,0 0 15,17 0-15,35 0 16,1 0-16,35 0 15,17 0-15,18 0 16,18 18-16,-18-1 16,-17 1-16,34 17 15,-17-35-15,18 36 16,-18-19-16,36 19 16,-19-19-16,-17 36 15,36-35-15,-19 17 16,-16 18-16,34-35 15,-17 52-15,-1 1 16,19-18-16,-36 0 16,53 17-16,-18 1 15,-17-1-15,0-17 16,35 35-16,-18-35 16,18 35-16,-35 1 15,17 34 1,18-35-16,0 18 15,0-35-15,0 17 16,0 35-16,0-52 16,0 17-16,0 18 15,0-18-15,0 36 16,0-54-16,0 1 16,0-36-16,18 88 15,-1-70-15,19 18 16,-1 0-16,-35-19 15,53 37-15,-53-72 16,35 36-16,0-18 16,-17 18-16,0 0 15,35-17-15,-18-1 16,-18 0-16,1-17 16,17 17-16,1 18 15,-19-18-15,1-35 16,17 53-16,0-35 15,1 17-15,-1 18 16,53-18-16,-53-17 16,36 52-16,17-52 15,0 35-15,1-35 16,16 52-16,1-52 16,35 35-16,-52-36 15,-1 1 1,18 0-16,17 17 15,-35-35-15,36 18 16,-1-1-16,-35-17 16,18 0-16,-35 0 15,52 0-15,-34 0 16,-19 0-16,1 0 16,70-35-16,-53 0 15,-18-18-15,54 17 16,-36-16-16,0-1 15,18 0-15,-18-18 16,18 1-16,0-19 16,-18 1-16,0-18 15,-17 18-15,-18 18 16,17-36-16,-17-18 16,0 54-16,-35-18 15,35-18-15,-18 0 16,-35 18-16,35 0 15,1 17-15,-36 0 16,17-17-16,-17 35 16,18-17-1,-18-1-15,0 1 16,0-1-16,0 1 16,0-1-16,0 0 15,-35-34-15,-1 16 16,-17-34-16,1 35 15,-19 17-15,0-52 16,-17 70-16,18-18 16,-54-17-16,54 18 15,-89-36-15,71 53 16,-18 0-16,35-18 16,-17 1-16,0 17 15,-36-53-15,72 88 16,-19-35-16,18 36 15,-17-36-15,34 35 16,-17 1-16,-17-36 16,35 35-16</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 units="1/cm"/>
          <inkml:channelProperty channel="Y" name="resolution" value="31.76471" units="1/cm"/>
          <inkml:channelProperty channel="T" name="resolution" value="1" units="1/dev"/>
        </inkml:channelProperties>
      </inkml:inkSource>
      <inkml:timestamp xml:id="ts0" timeString="2020-07-28T15:10:05.722"/>
    </inkml:context>
    <inkml:brush xml:id="br0">
      <inkml:brushProperty name="width" value="0.05292" units="cm"/>
      <inkml:brushProperty name="height" value="0.05292" units="cm"/>
      <inkml:brushProperty name="color" value="#FF0000"/>
    </inkml:brush>
  </inkml:definitions>
  <inkml:trace contextRef="#ctx0" brushRef="#br0">9931 13388 0,'0'0'0,"0"-106"0,0-88 16,0 88-1,0 0-15,0 1 16,0 16-16,0-52 16,0 35-16,0 1 15,0-19-15,0 1 16,-36 17-16,1-35 15,-18 35-15,53 35 16,-35-17-16,0 18 16,-1-1-16,1 18 15,-18-17-15,18 17 16,17 17-16,-17 1 16,-36-36-16,19 19 15,-19 16-15,-17-17 16,-71-52-16,36 69 15,-36-17-15,71 36 16,-89-36-16,71 35 16,-35 1-16,18-1 15,-18 18-15,17-35 16,1 35-16,52-18 16,-17 18-1,35 0-15,18 0 16,-18 0-16,0 0 15,-18 35-15,1 18 16,-1-35-16,1 35 16,-1 0-16,-17-18 15,17 35-15,-17 19 16,18-36-16,17-1 16,-35 37-16,35-1 15,-18 0-15,18-17 16,18 52-16,-18-17 15,18 0-15,-18 0 16,0 35-16,0-35 16,18 52-16,-18-34 15,18-36-15,-1 71 16,1-36-16,35 1 16,-18-36-16,-17 35 15,17 18-15,1 53 16,-1 0-16,-17 18 15,35-53-15,0 17 16,0-17-16,0 0 16,0 17-16,0 1 15,0 17-15,0-53 16,0 0 0,17 18-16,1 17 15,53 18-15,-1 0 16,-34-35-16,16 17 15,-16 1-15,52 17 16,-53-36-16,36 1 16,-18-35-16,0 70 15,-1-89-15,1 37 16,0-54-16,0 18 16,0-1-16,0-52 15,-35 0-15,35 35 16,-18-70-16,0 35 15,0-35-15,-17-1 16,17 1-16,-17 0 16,35-1-16,-18-17 15,18 0-15,0 0 16,-18 0-16,18 0 16,0 0-16,18 0 15,-18 0-15,35 0 16,-71 0-16,54 0 15,-18-17-15,35-19 16,-35 36-16,-18 0 16,18-35-1,-17 17-15,16 1 16,37-19-16,-1 1 16,-35 18-16,0-19 15,52-52-15,-34 53 16,35-36-16,0-17 15,-18 17-15,-35 19 16,35-19-16,-53 36 16,53-36-16,-17 36 15,-18-71-15,18 18 16,-19 0-16,1 35 16,18-53-16,-1 0 15,19 0-15,-1-53 16,-18 36-16,19 35 15,-54 35-15,35-35 16,-17-1-16,-35 37 16,35-19-16,-35 18 15,-18 0-15,17 18 16,36-36-16,-35 18 16,-18 1-16,35-1 15,-35-18-15,18 18 16,-1-35-1,-4091 17-15,8148 1 16,-4074-18-16,0-1 16,0 1-16,0 0 15,0-18-15,0 18 16,0 17-16,0 36 16,0-18-16,0 0 15,0 18-15,0-18 16,0 18-16,0 0 15,0 17-15,0-17 16,0-18-16,0 0 16,-17 35-16,17-35 15,-18 18-15,0-18 16,18 18-16,-17 0 16,17-1-16,-18-17 15,0 36-15,18-36 16,-17 18-16,17-1 15,-18 19-15,1-36 16,17 35-16,-18-35 16,18 18-1,0 0-15,0-1 16,0 19 0,0-19-16,-18 1 15,1 0-15,17-18 16,0 18-16,0-18 15,-18 0-15,18 35 16,-53-70-16,53 70 16,0-17-16,-18-18 15,18 18-15,-17 0 16,17-1-16,-18 1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 units="1/cm"/>
          <inkml:channelProperty channel="Y" name="resolution" value="31.76471" units="1/cm"/>
          <inkml:channelProperty channel="T" name="resolution" value="1" units="1/dev"/>
        </inkml:channelProperties>
      </inkml:inkSource>
      <inkml:timestamp xml:id="ts0" timeString="2020-07-28T15:10:29.114"/>
    </inkml:context>
    <inkml:brush xml:id="br0">
      <inkml:brushProperty name="width" value="0.05292" units="cm"/>
      <inkml:brushProperty name="height" value="0.05292" units="cm"/>
      <inkml:brushProperty name="color" value="#FF0000"/>
    </inkml:brush>
  </inkml:definitions>
  <inkml:trace contextRef="#ctx0" brushRef="#br0">9807 11395 0,'-17'0'0,"34"0"0,-70-36 0,18 36 15,0 0-15,-36-35 16,36 18-16,-18 17 16,-35 0-1,0 0-15,-1 0 16,19 0-16,-36-18 16,35 18-16,-52 0 15,17 0-15,0 0 16,-35 0-16,18 0 15,-18 0-15,35 0 16,-71 0-16,1 0 16,17 53-16,18 0 15,0 0-15,35 0 16,-53-18-16,36 35 16,0 1-16,-1-18 15,-35 88-15,53-53 16,-17 0-16,52 18 15,-52 35-15,52-35 16,-17 18-16,0 17 16,0 17-16,35-16 15,-18-1-15,36 17 16,0-16-16,17-37 16,18 1-1,0 35-15,0-52 0,0-1 16,0 18-1,0 17-15,0-35 16,0 0-16,0 18 16,18-35-16,-1 17 15,36 35-15,-53-87 16,36 17-16,-1 0 16,-17 35-16,34-53 15,-34 18-15,53 0 16,-54 0-16,54 17 15,-18-17-15,17 18 16,54-1-16,-54-17 16,71 18-16,-35-1 15,0-17-15,-18 0 16,18 18-16,18-18 16,-19 0-16,19 35 15,35-35-15,-36 0 16,36 17-16,17-35 15,-52 18-15,70 18 16,-71-53-16,1-1 16,-18 1-1,17 17-15,-52-35 0,17 18 16,-35-18 0,-18 0-16,18 0 15,0 0-15,-18 0 16,18-18-16,0 1 15,35-54-15,-35 18 16,71-53-16,-54 18 16,1 17-16,-1-17 15,18-18-15,18-52 16,-18 34-16,-17-35 16,0 54-16,-36-36 15,35-1-15,19-34 16,-19-18-16,-17 35 15,0 18-15,0-53 16,-18 35-16,-17 1 16,-1 16-16,-17 1 15,18 0-15,17 0 16,-35 0-16,18 18 16,-18 17-16,0-35 15,0 52-15,0-34 16,0 35-16,0-18 15,0 18-15,0 0 16,0-1 0,-18 36-16,-17-17 15,35-18-15,-35 52 16,17 1-16,-17-53 16,17 70-16,-17-17 15,0 0-15,17-1 16,-53-16-16,19-1 15,-19 0-15,0-18 16,-34 18-16,34 18 16,-52-36-16,-1 1 15,18 17-15,-17-18 16,-54-34-16,72 34 16,-54 0-16,18 19 15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 units="1/cm"/>
          <inkml:channelProperty channel="Y" name="resolution" value="31.76471" units="1/cm"/>
          <inkml:channelProperty channel="T" name="resolution" value="1" units="1/dev"/>
        </inkml:channelProperties>
      </inkml:inkSource>
      <inkml:timestamp xml:id="ts0" timeString="2020-07-28T15:10:40.546"/>
    </inkml:context>
    <inkml:brush xml:id="br0">
      <inkml:brushProperty name="width" value="0.05292" units="cm"/>
      <inkml:brushProperty name="height" value="0.05292" units="cm"/>
      <inkml:brushProperty name="color" value="#FF0000"/>
    </inkml:brush>
  </inkml:definitions>
  <inkml:trace contextRef="#ctx0" brushRef="#br0">17886 8026 0,'0'17'250,"17"-17"-250,1 0 16,17 18 0,-17-18-1,0 0-15,-1 0 16,1 0-16,0 0 15,-1 0-15,1 0 16,0 0 0,-1 0-16,36 0 15,-18 0-15,18 0 16,-35 0-16,35 0 16,-18 0-16,-17 0 15,-1 0-15,19 0 16,-19 0-1,1 0-15,0 0 16,-1 0 0,1 0 15,-1 0-31,1 0 31,0 0-15,-1 0-1,1 0 1,0 0 0,-1 0-1,1 0 1,0 0 0,-1 0-1,1 0 1,-1 0-1,1 0 1,0 0 0,-1 0-1,1 0 1,17 0 0,-17 0-1,0 0 1,-1 0-16,19 0 31,-19 0-15,1 0 15,-1 0 0,1-18-15,0 18 15,-1 0-15,1 0-1,0 0 1,-1 0 0,1 0-1,0 0 16,17 0 1,-18 0-1,19 0 0,-19 0 0,-17-17-15,18 17 0,0 0-16,-1 0 15,1 0 1,0 0-16,-1 0 16,1-18-16,0 18 15,-1 0 1,1 0-1,-1 0 1,-17-18-16,18 18 16,0 0-1,-1 0 1,1 0 0,0 0-1,-1 0 1,1 0-1,0 0 17,-1 0-17,1 0 17,-1 0-32,1 0 31,17 0-31,-17 0 15,0 0 1,17 0-16,-17 0 16,-1 0-16,1 0 15,-1 0-15,1 0 16,0 0-16,-1 0 16,1 0-1,0 0 1,-1 0-1,1 0-15,0 0 16,-1 0 15,1 0 1,-1 0-32,1 0 31,0 0-16,-1 0-15,1 0 47,0 0-31,-1 0 0,1 0 15,0 0-16,-1 0 17,1 0-32,0 0 15,-1 0 17,18 0-1,-17 0 16,17 0-16,-17 0 16,17 0 0,-17 0-32,17 0 32,-17 0-16,17 0 1,-17 0 15,-1 0 15,1 0-46,0 0-1,-1 0 1,1 0 15,0 0-15,-1 0 31,1 0-32,0 0 17,-1 0-17,1 0-15,-1 0 31,1 0-15,0 18-16,-1-18 31,1 0-31,0 0 16,-1 0 0,1 0-16,0 0 15,17 0 1,-18 0-1,1 18 17,0-18-17,-1 0 1,1 0 0,0 0-1,-1 0 1,1 0-1,0 0 1,-1 0 0,18 0-1,-17 0 17,17 0-17,-17 0 16,0 0-15,-1 0 0,1 0-16,0 0 15,-1 0-15,1 0 16,17-18-16,-17 18 16,-1-18-16,19 18 15,-19 0 1,1 0-16,0 0 15,-1 0 1,1 0 0,0 0-1,-1 0 1,1 0 0,-1 0-1,19 0 16,-19 0-15,19 0 0,-19 0-1,1 0 1,0 0-16,-1 0 16,1 0-1,-1 0-15,1 0 16,17 0-1,-17 0 1,17 0 0,-17 0-1,0 0 1,-1 0-16,19 0 31,-19 0-31,1-17 16,-1 17-16,1 0 15,0 0-15,-1 0 16,1 0-16,0 0 16,17-18-16,-17 18 15,-1 0-15,1 0 16,17-17 0,0 17-1,-17 0-15,17-18 16,-17 18-1,17 0-15,0-18 16,-17 18 0,17 0-1,1 0 1,-19 0-16,1 0 16,0-17-16,-1 17 15,18 0 1,1 0-1,-1 0 1,-35-18-16,18 18 16,17 0-16,0 0 15,-17 0 1,0 0 0,-1 0-16,1 0 15,-1 0 1,1 0-1,0 0 1,-1 0 15,1 0-31,0 0 16,-1 0 0,1 0-1,0 0 16,-1 0-15,1 0 0,-1 0 31,19 0 15,-19 0-31,1-18 32</inkml:trace>
  <inkml:trace contextRef="#ctx0" brushRef="#br0" timeOffset="8361.06">2963 6791 0,'18'18'78,"0"52"-62,-18-52 0,17 17-16,-17 0 15,0 1-15,0-1 16,0 0-16,0 0 15,0 1-15,0-1 16,0 0 0,0-17-16,0 35 15,0-36-15,0 19 16,0-19-16,0 1 16,0 17-16,0 1 15,0-19 1,0 1-1,0 17-15,0-17 32,0-53 124,-35-1-140,17 1-16,1 17 15,-1-17-15,-17 0 16,17 35-1,18-18-15,-17 18 16,17-18-16,-18 1 16,0 17-1,36 0 126,0 17-125,-1-17-1,18 36-15,-17-19 0,17 36 16,-17-53-1,-18 18-15,0 17 16,18-35 0,-1 18-16,1 0 31,0-1 16,-18 1 62,17-18-93,1 0 15,-1 0 78,19 0-93,-1-35-16,0-1 16,1 1-16,-1 0 15,-18 17-15,19-17 16,-36-1-16,35 19 16,-35-1-16,18-17 15,-1 35 1,-17-18-1,18 1-15,0-1 16</inkml:trace>
  <inkml:trace contextRef="#ctx0" brushRef="#br0" timeOffset="10503.18">7355 6562 0,'-17'17'63,"17"1"-63,0 35 16,0-18-16,0 0 15,0 36-15,0-18 16,0 0-16,0 17 15,0-17-15,0-17 16,0 16-16,0 19 16,0-36-16,35 36 15,-35-36-15,0 0 16,0-17-16,0 17 16,0-17-16,0 0 15,0 17-15,0-17 16,0 17-1,-18-53 126,-17-17-125,0 0-16,-18-18 15,0 0-15,18 17 16,-1 1-16,19 18 16,17-1-16,-18 18 15,1-35-15,34 35 110,36 0-95,-35 17-15,-1 1 16,1 0-16,17-1 15,-17 1-15,0-1 32,35 19-32,-53-19 0,17-17 15,-17 18 1,18 0 15,-1-18 94,1 0-94,-18 17-31,18-17 47,17 0-31,0 0-16,-17 0 16,0 0-16,52-35 15,-52 35-15,17-18 16,0-17-16,18 0 15,-53 17-15,18 1 16,-1-1-16,1-17 16,0 35-1</inkml:trace>
  <inkml:trace contextRef="#ctx0" brushRef="#br0" timeOffset="13350.72">11730 6562 0,'18'0'94,"-18"17"-79,0 19-15,0-19 16,17 54-16,1-54 16,-18 19-16,17 17 15,-17 0 1,0-18-16,0 18 15,0-36-15,0 1 16,18 17-16,-18-17 31,0 0-31,0-1 16,0 1-16,0-1 16,0 1-16,0 17 15,0-17 1,0 0 15,0-1 16,0 1 78,0 17-94,0-17-31,0-1 31,0 19-31,0-19 16,0 1 0,-18-36 234,-17 1-235,35-1 1,-17 18-16,-1-18 16,0 1 15,1-1-16,-1 1 32,-17-1-31,17 18 0,18-18 15,18 18 109,17 0-140,-35 18 16,18-18 0,-18 18-16,35-1 0,-35 1 31,18-18-31,-18 17 16,35 1 30,-18 0 1,1-18 47,0 17-94,-1 1 16,-17 0 156,18-36-79,0-17-77,-1 35 0,-17-18-16,18 0 15,-18 1-15,0-1 47,18 18-16,-18-17-15,35-1 0,-35 0-1,17 18 1,1-17-1,17-1 32,-17 18-15,17-18-1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 units="1/cm"/>
          <inkml:channelProperty channel="Y" name="resolution" value="31.76471" units="1/cm"/>
          <inkml:channelProperty channel="T" name="resolution" value="1" units="1/dev"/>
        </inkml:channelProperties>
      </inkml:inkSource>
      <inkml:timestamp xml:id="ts0" timeString="2020-07-28T15:11:30.147"/>
    </inkml:context>
    <inkml:brush xml:id="br0">
      <inkml:brushProperty name="width" value="0.05292" units="cm"/>
      <inkml:brushProperty name="height" value="0.05292" units="cm"/>
      <inkml:brushProperty name="color" value="#FF0000"/>
    </inkml:brush>
  </inkml:definitions>
  <inkml:trace contextRef="#ctx0" brushRef="#br0">2840 9437 0,'18'0'109,"34"0"-109,1 0 16,18 0-1,-1 0-15,36 0 16,18-18-16,-18 1 15,17-19-15,-70 36 16,0-17-16,0 17 16,-18-18-16,0 18 15,18 0-15,-35-18 16,35 18-16,0 0 16,-18-17-16,18 17 15,18-18-15,-19 18 16,1-18-16,-17 18 15,34 0-15,-35 0 16,1-35-16,-19 18 16,1 17-16,17 0 15,-17 0 1,17-18 0,0 0-1,-35 1 1,18 17-1,0-18 1,-1 0 0,-17 1-1,0-19 1,0 19 0,0-19-16,0 1 15,0 18 1,-35-36-16,0-18 15,-18 18-15,-18-17 16,36 52-16,-35-53 16,-1 36-16,0 0 15,-17 0-15,18-1 16,-1 1-16,18 35 16,0-35-16,-35-1 15,35 19-15,-17-1 16,17 18-16,-18-35 15,36 35-15,-18 0 16,0 0-16,18-18 16,-1 18-16,19 0 15,-18 0-15,-18 0 16,17 0-16,19 0 16,-19 0-1,-16 0-15,34 0 16,-17 0-16,17 0 15,-17 0 1,-1 0-16,1 18 16,18 0-16,-1-18 15,0 17-15,-17 1 16,35-1-16,-35 1 16,17-18-16,18 35 15,-35-17-15,17 17 16,0-17-16,-17 35 15,35-18-15,-17 0 16,-1 18-16,0-35 16,1 0-16,17 17 15,-18-17-15,18-1 16,0 18-16,0 1 16,0-19-16,-35 19 15,35-19-15,0 1 16,0 17-16,0-17 15,0 17 1,0-17 15,17 17-15,1-17 0,0-1 30,17-17-30,-17 18 0,-1-18-16,1 0 15,-1 0 1,1 0-16,17 18 16,-17-18-16,0 0 15,-1 0-15,36 0 16,-35 17-1,17-17-15,-17 0 16,-1 0-16,19 0 16,-19 0-1,1 0 1,0 18-16,-1 0 16,19-18 15,-1 17 16,-18-17-16,1 18-15,0-1-16,-1 1 31,1-18-16,-18 18 1,18-18 0,-1 17-16,-17 1 31,18-18-15,0 0-1,-18 18-15,17-18 16,1 17-16,-1-17 15</inkml:trace>
  <inkml:trace contextRef="#ctx0" brushRef="#br0" timeOffset="2686.79">17992 11042 0,'53'0'110,"0"0"-95,-36 0 1,36-18-16,0 18 16,-18 0-16,18-17 15,0 17-15,0-18 16,18 18-16,-1 0 15,36 0-15,-53 0 16,17 0-16,-34 0 16,17 0-16,-18 0 15,0 0-15,18 0 16,0 0-16,0 0 16,17 0-16,1 0 15,0 0-15,-1 0 16,1 0-16,-18 0 15,17 0-15,-17 0 16,-18 0 0,-17 0-16,35 0 15,-35-18-15,34 18 16,1 0-16,0 0 16,-17 0-16,16 0 15,1 0-15,-17 0 16,17 0-16,0 0 15,-36 0-15,18 0 16,-17 0-16,35 0 16,0 0-16,-35 0 15,17 0-15,0 0 16,0 0-16,18 0 16,-17 0-16,17 0 15,17 0-15,-17 0 16,18 0-16,-19 0 15,-16 0-15,34 0 16,-17 0-16,-35 0 16,52 0-16,-34 0 15,34 0-15,-17 0 16,-18 0-16,18 0 16,-17 0-16,-19 0 15,36 0-15,-18 0 16,18 0-16,-17 0 15,-19 0 1,19 0-16,-1 0 16,0-17-16,0 17 15,18 0-15,-17 0 16,-1 0-16,0 0 16,18 0-16,-18 0 15,18 0-15,0 0 16,-18 0-16,1 0 15,17 0-15,-36 0 16,36 0-16,0 0 16,-18 0-16,18 0 15,0 0-15,18 0 16,-18 0-16,17 0 16,-52 0-16,35 0 15,-18 0-15,-17 0 16,-1 0-16,1 0 15,0 0-15,-1 0 16,1 0 0,0-18-1,-1 18 1,1 0 0,-1 0-1,1 0 1,0 0 15,-1 0-15,1 0-1</inkml:trace>
  <inkml:trace contextRef="#ctx0" brushRef="#br0" timeOffset="22078.48">6914 11183 0,'18'0'63,"-18"-18"-48,0-70 1,-35 35-16,17 0 16,-35-17-16,18 35 15,35-18-15,-35-18 16,17 18-1,18-17-15,-18 34 16,18-17-16,0 1 16,0-19-16,0 53 15,0-17-15,0 0 16,18-18-16,17 18 16,36-1-16,-18 19 15,53-36-15,-36 35 16,36-17-16,18 0 15,-54 35-15,36-18 16,-53 18-16,17 0 16,1 0-16,-1 0 15,19 0-15,34 0 16,1 0-16,-54 0 16,36 18-16,-53-18 15,-18 17-15,18 1 16,-18-18-16,18 35 15,-17-17-15,-1 17 16,-18-35 0,-17 18-1,18 17-15,0-17 0,-1 34 16,-17-34 0,18 17-16,-18-17 15,18 35-15,-18 0 16,0-18-16,0 53 15,0-35-15,0 18 16,0 17-16,0-35 16,0 17-16,0-17 15,0-35-15,0 17 16,0-17-16,0 17 16,0-17-16,0 17 31,0-17-16,-18-1 1,0-17-16,1 18 16,-19 0-16,19-18 15,-36 0-15,18 17 16,-1 1-16,-17-18 16,1 0-16,-54 35 15,35-35-15,-17 0 16,-35 0-16,34 0 15,-17 0-15,1 0 16,52 0-16,-71-17 16,54 17-16,-18-18 15,70 18 1,-17 0-16,-1 0 16,1 0-16,17 0 15,-17 0-15,17 0 16,-17 0-1,18 0-15,-1 0 16,-17 0-16,-1-35 16,19 35-16,-1 0 15,-17 0-15,17 0 16,1 0-16,-19 0 16,19-18-1,-1 18 16</inkml:trace>
  <inkml:trace contextRef="#ctx0" brushRef="#br0" timeOffset="32967.19">18027 12382 0,'18'18'187,"-1"-18"-171,1 0 15,0 0-15,-1-18-16,18 18 31,-35-17-15,18 17-16,0 0 15,-1 0 1,1 0-16,17-18 16,-17 18-1,0 0-15,-1-17 16,1 17-16,-18-18 15,35 18-15,-17 0 16,17 0 0,-17-18-1,17 18 1,-17 0 0,-1 0 15,1 0-16,-1 0 1,1-17 0,0 17-1,-1 0 1,1 0 0,17-18-1,1 18 16,-19 0-15,18 0 15,1 0-15,-19 0 0,1 0-1,0 0 1,-1 0-16,1 0 47,0 18-32,-1-18 1,1 17 0,0-17 30,-1 18-46,-17 0 32,18-18-17,17 0 63,-17 0-46,17 0 15,-35 17-16,18-17 0,-1 0 16,1 0-16,0 0 0,-1 0 32,1 0-47,-1 0-1,1 0 16,0 0-15,-1-17 0,1 17 93,0 0-62,-1 0 0,1 0 15,0 0-30,-1 0 61,1 0-77,0 0 0,17 0 234,-18 0-235,1 0 1,0 0-1,-1 0-15,1 0 79,17 0-48,-17 0 47,0 0-62,-1 0-1,1 0 32,-1 0-31,1 0 31,0 0 15,-1 0-46,1 0-1,0 17 1,-1-17 31,1 0 187,0 0-218,-1 0-1,1 0 1,-18 18-16,17-18 78,1 0 0,0 0 94,-1 0-156,1 0 46,0 0-46,-1 0 46,19 17-15,-19-17 344,1 0-360,-1 0 0,1 0 16,0 0-15,-1 0 14,1 0-46,0 0 16,-1 0 15,1 0-15,0 0 0,-1 0 15,19 0-16,-19 0 17,18 0-17,-17 0 17,0 0-1,-1 0-16,1 0 1,17 0 0,-17 0 15,0 0-15,-1 0-1,1 0 1,-1 0 31,1 0-16,0 0-15,-18-17-1,17 17 32,1 0-47,0 0 31,-1 0-31,1 0 16,17 0 0,-17 0 15,0 0 31,-1 0-30,1 0-17,17 0 266,-17 0-265,-1 0 15,19 0 1,-19 0 46,1 0 1297,17 17-625,0 1-735,1 17 1,-19-35 0,-17 18-1,36 0-15,-19 17 31,1-17-15,0-18-16,-18 17 16,17 1 31,1-18-1,17 0-14,-17 0-1,-18-18-31,17 1 16,-17-1-1,0 0 1,0 1-1,18 17-15,-18-18 16,18 18 15,-18-18 1,17 18 61,19 0-93,-1 0 16,0 0 0,-17 0-1,-1 0-15,1 0 16,17 0-16,-17 0 15,17 0-15,18 0 16,-35 0-16,35 0 16,0 0-16,-18 0 15,35 0-15,1 0 16,-18 0-16,0 0 16,0 0-16,-18 0 15,18 0-15,0 0 16,-35 0-16,17-17 15,0 17-15,0 0 16,-17 0-16,35 0 16,-35 0-1,-1 0-15,1-36 16</inkml:trace>
  <inkml:trace contextRef="#ctx0" brushRef="#br0" timeOffset="35862.22">17903 13070 0,'18'-17'94,"17"-1"-94,1 18 15,-19-17-15,1 17 16,17 0-16,1 0 16,-1 0-1,0 0-15,0-18 16,-17 18-1,17 0-15,-17 0 16,17-18-16,-17 18 16,-1 0-16,19 0 15,-19 0-15,1-17 16,0 17-16,17 0 16,0 0-16,-17 0 15,17 0-15,-17 0 16,-1 0-16,19 0 15,-19 0-15,19 0 16,-1 0-16,0 0 16,-17 0-16,17 0 15,-17 0-15,17 0 16,-17 0 0,17 0-1,-17 0-15,-1 0 16,1 0-16,17 0 15,0 0 1,-17 0-16,17 0 16,-17 0-16,35 0 15,0 0-15,-36 0 16,19 0-16,-19 0 16,1 0-16,17 0 15,18 0-15,-35 17 16,35 1-16,-18-18 15,0 18-15,-17-1 16,17-17-16,18 18 16,-35-18-16,-1 0 15,1 0 1</inkml:trace>
  <inkml:trace contextRef="#ctx0" brushRef="#br0" timeOffset="44590.88">1147 12453 0,'17'18'15,"1"-18"1,-1 17-1,1 1-15,17 0 16,1-18 15,-19 35-31,1-35 16,0 0-16,17 0 16,0 0-1,-17 0-15,-1 0 16,1 0-1,0 0 1,-18-53 0,0 35-16,0-17 15,0 17-15,0-17 16,0 0-16,0-18 31,-18 53-15,0-35-1,36 70 95,0 0-110,-18 0 15,17 18-15,-17-17 16,18 17-16,-18-36 16,0 19-16,0-19 15,0 18-15,0-17 16,0 0 0,0-1-16,0 1 31,0 0-31,0-1 15,0 1 1,0 0 0,0-1-16,0 1 15,0-1 1,0 1 0,0 0 15</inkml:trace>
  <inkml:trace contextRef="#ctx0" brushRef="#br0" timeOffset="46567.07">6138 12347 0,'0'0'0,"-17"0"0,-19-17 16,19-1-1,-1 0 1,1 18-16,17-17 31,-18 17-31,0-36 16,18 19 15,0-1-31,0 0 16,0 1 31,18 17-32,0 0 1,17 0 0,-18 0-1,-17 17-15,36 1 16,-19 0-16,19 35 15,-19-18 1,-17-17 0,18 17-16,0 0 15,-18 0 1,0-17-16,0 17 16,0-17-16,-36 0 15,36 17-15,0-17 16,-17-1-1,17 1-15,-36-1 16,19 19 0,-1-36-16,18 17 15,-35-17 1,17 18 0,1-18-16,-1 18 31,36-18 94,17 0-110,0 0-15,0 0 16,-17 0-16,17 0 16,-17 0-16,17 0 15,-17 0 1,17 17 15,-17-17 0,17 0 32</inkml:trace>
  <inkml:trace contextRef="#ctx0" brushRef="#br0" timeOffset="49190.74">10266 12065 0,'0'0'0,"17"0"16,1-35-16,0 35 16,-1-18-1,19 18 1,-19 0 15,1 0 0,0 0-31,-1 0 16,1 0 0,0 0-1,-1 18-15,-17-1 16,18 1 0,-18 0-1,0-1 1,0 1-16,0 0 15,0 17 1,0-18 15,0 1-15,0 0 0,-18-1-16,-17 1 15,17-18 1,1 0-16,-1 0 15,0 35-15,1-35 16,-1 0 0,0 0-1,18 18-15,-17-18 78,34 18 94,1-18-156,0 0 0,-18 17-1,17-17 16,-17 18 1,18-18-1,0 17 0,-1 1-15,19 17 46,-36-17-30,0 0-17,0-1 1,0 1-1,0 0 1,0-1-16,0 1 31,0 0-31,0-1 16,0 1 0,0-1-16,0 1 15,0 17 16,0-17-15,0 0 15,0-1-31,-18-17 32,18 18-32,-35 17 46,17-35 1,0 0-31,1 0 0,-1 0-1,0 0-15,1 0 31,-19 0-15,19 0 0,-18 0-1,17-17 1,0 17 0,1-18-1,-1-17 1,0 35-1,1-18 1,-1 0 15,18 1 1</inkml:trace>
  <inkml:trace contextRef="#ctx0" brushRef="#br0" timeOffset="50799.44">10971 12788 0,'18'-17'94,"70"17"-79,36-36-15,52 19 16,-35-1-16,71 0 16,17 18-16,-17 0 15,-1 0-15,-52 0 16,18 0-16,-89 0 15,35 0-15,-70 0 16,0 0-16,-18 0 16</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 units="1/cm"/>
          <inkml:channelProperty channel="Y" name="resolution" value="31.76471" units="1/cm"/>
          <inkml:channelProperty channel="T" name="resolution" value="1" units="1/dev"/>
        </inkml:channelProperties>
      </inkml:inkSource>
      <inkml:timestamp xml:id="ts0" timeString="2020-07-28T15:12:54.225"/>
    </inkml:context>
    <inkml:brush xml:id="br0">
      <inkml:brushProperty name="width" value="0.05292" units="cm"/>
      <inkml:brushProperty name="height" value="0.05292" units="cm"/>
      <inkml:brushProperty name="color" value="#FF0000"/>
    </inkml:brush>
  </inkml:definitions>
  <inkml:trace contextRef="#ctx0" brushRef="#br0">18944 3087 0,'18'-35'16,"52"17"-16,36-17 16,18-18-16,-1 35 15,36-17-15,0-36 16,35 54-16,70-36 15,-52 35-15,70 18 16,-53 0-16,54 0 16,17 0-16,-71 0 15,-35 0-15,35 0 16,-88 0-16,18 0 16,-71 0-16,-35 0 15,-35 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4B2D10-9F03-49E1-837A-232052B75D36}" type="datetimeFigureOut">
              <a:rPr lang="it-IT" smtClean="0"/>
              <a:pPr/>
              <a:t>28/07/2020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AF762A-09D3-4A98-8A35-BFF1D93B35B8}"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1AF762A-09D3-4A98-8A35-BFF1D93B35B8}" type="slidenum">
              <a:rPr lang="it-IT" smtClean="0"/>
              <a:pPr/>
              <a:t>2</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1AF762A-09D3-4A98-8A35-BFF1D93B35B8}" type="slidenum">
              <a:rPr lang="it-IT" smtClean="0"/>
              <a:pPr/>
              <a:t>55</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10DE648-9ECB-4A3C-A611-B6346D09B8F2}" type="datetimeFigureOut">
              <a:rPr lang="it-IT" smtClean="0"/>
              <a:pPr/>
              <a:t>28/07/2020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D6CCB36-613B-4053-A053-74E80C6E892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DE648-9ECB-4A3C-A611-B6346D09B8F2}" type="datetimeFigureOut">
              <a:rPr lang="it-IT" smtClean="0"/>
              <a:pPr/>
              <a:t>28/07/2020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CCB36-613B-4053-A053-74E80C6E892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E:\Giochi\Suoni%20e%20Musiche\Beyond%20the%20Sea.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customXml" Target="../ink/ink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customXml" Target="../ink/ink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customXml" Target="../ink/ink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customXml" Target="../ink/ink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customXml" Target="../ink/ink5.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audio" Target="file:///E:\Giochi\Suoni%20e%20Musiche\un%20estratto%20tartarughe%20surfiste%20CIAO%20BELLO%20-%20(1).mp3"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8.png"/><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2.xml"/><Relationship Id="rId1" Type="http://schemas.openxmlformats.org/officeDocument/2006/relationships/audio" Target="file:///E:\Giochi\Suoni%20e%20Musiche\16%20-%20Squishy.mp3" TargetMode="External"/><Relationship Id="rId6" Type="http://schemas.openxmlformats.org/officeDocument/2006/relationships/image" Target="../media/image32.emf"/><Relationship Id="rId5" Type="http://schemas.openxmlformats.org/officeDocument/2006/relationships/customXml" Target="../ink/ink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audio" Target="file:///E:\Giochi\Suoni%20e%20Musiche\mitica%20dori.mp3" TargetMode="Externa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audio" Target="file:///E:\Giochi\Suoni%20e%20Musiche\16%20-%20Squishy.mp3"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audio" Target="file:///C:\Users\Utente\Downloads\Perdita%20di%20Memoria%20a%20Breve%20Termine%20HD.mp3" TargetMode="Externa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file:///E:\Giochi\Suoni%20e%20Musiche\Porta%20un%20amico%20pesce%20Finding%20Nemo.mp4"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file:///E:\Giochi\Suoni%20e%20Musiche\Porta%20un%20amico%20pesce%20Finding%20Nemo.mp3" TargetMode="External"/><Relationship Id="rId1" Type="http://schemas.openxmlformats.org/officeDocument/2006/relationships/audio" Target="file:///E:\Giochi\Suoni%20e%20Musiche\Boat%20Hate%20You.mp3"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file:///E:\Giochi\Suoni%20e%20Musiche\Porta%20un%20amico%20pesce%20Finding%20Nemo.mp3" TargetMode="External"/><Relationship Id="rId5" Type="http://schemas.openxmlformats.org/officeDocument/2006/relationships/image" Target="../media/image55.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file:///E:\Giochi\Suoni%20e%20Musiche\Porta%20un%20amico%20pesce%20Finding%20Nemo.mp3" TargetMode="External"/><Relationship Id="rId5" Type="http://schemas.openxmlformats.org/officeDocument/2006/relationships/image" Target="../media/image55.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file:///E:\Giochi\Nemo%20Storytraining\videoplayback.mp4" TargetMode="Externa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file:///E:\Giochi\Suoni%20e%20Musiche\Porta%20un%20amico%20pesce%20Finding%20Nemo.mp3" TargetMode="External"/><Relationship Id="rId5" Type="http://schemas.openxmlformats.org/officeDocument/2006/relationships/image" Target="../media/image55.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file:///E:\Giochi\Suoni%20e%20Musiche\Porta%20un%20amico%20pesce%20Finding%20Nemo.mp3" TargetMode="External"/><Relationship Id="rId5" Type="http://schemas.openxmlformats.org/officeDocument/2006/relationships/image" Target="../media/image55.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hyperlink" Target="https://it.wikipedia.org/wiki/Chela" TargetMode="External"/><Relationship Id="rId2" Type="http://schemas.openxmlformats.org/officeDocument/2006/relationships/hyperlink" Target="https://it.wikipedia.org/wiki/Carapace" TargetMode="Externa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E:\Giochi\Suoni%20e%20Musiche\Pesce%20da%20lenza%20uh%20ah%20ah.mp3" TargetMode="External"/><Relationship Id="rId1" Type="http://schemas.openxmlformats.org/officeDocument/2006/relationships/video" Target="file:///E:\Giochi\Suoni%20e%20Musiche\Pesce%20da%20lenza%20uh%20ah%20ah.mp4" TargetMode="Externa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audio" Target="file:///E:\Giochi\Suoni%20e%20Musiche\Score%20-%2005%20-%20Field%20Trip%20-%20Thomas%20Newman.mp3" TargetMode="Externa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audio" Target="file:///C:\Users\Utente\Downloads\un%20estratto%20tartarughe%20surfiste%20CIAO%20BELLO%20-.mp3" TargetMode="Externa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audio" Target="file:///E:\Giochi\Suoni%20e%20Musiche\16%20-%20Squishy.mp3" TargetMode="Externa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857620" y="1357298"/>
            <a:ext cx="5072098" cy="1398587"/>
          </a:xfrm>
        </p:spPr>
        <p:txBody>
          <a:bodyPr>
            <a:noAutofit/>
          </a:bodyPr>
          <a:lstStyle/>
          <a:p>
            <a:r>
              <a:rPr lang="it-IT" sz="4800" dirty="0">
                <a:solidFill>
                  <a:schemeClr val="bg1"/>
                </a:solidFill>
                <a:latin typeface="Showcard Gothic" pitchFamily="82" charset="0"/>
              </a:rPr>
              <a:t>Alla ricerca di </a:t>
            </a:r>
            <a:r>
              <a:rPr lang="it-IT" sz="4800" dirty="0" err="1">
                <a:solidFill>
                  <a:schemeClr val="bg1"/>
                </a:solidFill>
                <a:latin typeface="Showcard Gothic" pitchFamily="82" charset="0"/>
              </a:rPr>
              <a:t>Nemo</a:t>
            </a:r>
            <a:br>
              <a:rPr lang="it-IT" sz="4800" dirty="0">
                <a:solidFill>
                  <a:schemeClr val="bg1"/>
                </a:solidFill>
                <a:latin typeface="Showcard Gothic" pitchFamily="82" charset="0"/>
              </a:rPr>
            </a:br>
            <a:r>
              <a:rPr lang="it-IT" sz="2400" dirty="0" err="1">
                <a:solidFill>
                  <a:schemeClr val="bg1"/>
                </a:solidFill>
                <a:latin typeface="Showcard Gothic" pitchFamily="82" charset="0"/>
              </a:rPr>
              <a:t>Storytraining</a:t>
            </a:r>
            <a:endParaRPr lang="it-IT" sz="4800" dirty="0">
              <a:solidFill>
                <a:schemeClr val="bg1"/>
              </a:solidFill>
              <a:latin typeface="Showcard Gothic" pitchFamily="82" charset="0"/>
            </a:endParaRPr>
          </a:p>
        </p:txBody>
      </p:sp>
      <p:pic>
        <p:nvPicPr>
          <p:cNvPr id="5" name="Beyond the Sea.mp3">
            <a:hlinkClick r:id="" action="ppaction://media"/>
          </p:cNvPr>
          <p:cNvPicPr>
            <a:picLocks noRot="1" noChangeAspect="1"/>
          </p:cNvPicPr>
          <p:nvPr>
            <a:audioFile r:link="rId1"/>
          </p:nvPr>
        </p:nvPicPr>
        <p:blipFill>
          <a:blip r:embed="rId4"/>
          <a:stretch>
            <a:fillRect/>
          </a:stretch>
        </p:blipFill>
        <p:spPr>
          <a:xfrm>
            <a:off x="500034" y="621508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4"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srcRect l="19766" t="36133" r="38102" b="23828"/>
          <a:stretch>
            <a:fillRect/>
          </a:stretch>
        </p:blipFill>
        <p:spPr bwMode="auto">
          <a:xfrm>
            <a:off x="1500166" y="3571876"/>
            <a:ext cx="5286412" cy="2824551"/>
          </a:xfrm>
          <a:prstGeom prst="rect">
            <a:avLst/>
          </a:prstGeom>
          <a:noFill/>
          <a:ln w="9525">
            <a:noFill/>
            <a:miter lim="800000"/>
            <a:headEnd/>
            <a:tailEnd/>
          </a:ln>
          <a:effectLst/>
        </p:spPr>
      </p:pic>
      <p:sp>
        <p:nvSpPr>
          <p:cNvPr id="5" name="CasellaDiTesto 4"/>
          <p:cNvSpPr txBox="1"/>
          <p:nvPr/>
        </p:nvSpPr>
        <p:spPr>
          <a:xfrm>
            <a:off x="571472" y="571480"/>
            <a:ext cx="8001056" cy="461665"/>
          </a:xfrm>
          <a:prstGeom prst="rect">
            <a:avLst/>
          </a:prstGeom>
          <a:noFill/>
        </p:spPr>
        <p:txBody>
          <a:bodyPr wrap="square" rtlCol="0">
            <a:spAutoFit/>
          </a:bodyPr>
          <a:lstStyle/>
          <a:p>
            <a:r>
              <a:rPr lang="it-IT" sz="2400" dirty="0">
                <a:solidFill>
                  <a:schemeClr val="accent1"/>
                </a:solidFill>
                <a:latin typeface="Showcard Gothic" pitchFamily="82" charset="0"/>
              </a:rPr>
              <a:t>Metti </a:t>
            </a:r>
            <a:r>
              <a:rPr lang="it-IT" sz="2400" dirty="0" err="1">
                <a:solidFill>
                  <a:schemeClr val="accent1"/>
                </a:solidFill>
                <a:latin typeface="Showcard Gothic" pitchFamily="82" charset="0"/>
              </a:rPr>
              <a:t>Nemo</a:t>
            </a:r>
            <a:r>
              <a:rPr lang="it-IT" sz="2400" dirty="0">
                <a:solidFill>
                  <a:schemeClr val="accent1"/>
                </a:solidFill>
                <a:latin typeface="Showcard Gothic" pitchFamily="82" charset="0"/>
              </a:rPr>
              <a:t> sulla risposta giusta !</a:t>
            </a:r>
          </a:p>
        </p:txBody>
      </p:sp>
      <p:pic>
        <p:nvPicPr>
          <p:cNvPr id="6" name="Picture 2"/>
          <p:cNvPicPr>
            <a:picLocks noChangeAspect="1" noChangeArrowheads="1"/>
          </p:cNvPicPr>
          <p:nvPr/>
        </p:nvPicPr>
        <p:blipFill>
          <a:blip r:embed="rId2"/>
          <a:srcRect l="71330" t="60739" r="6661" b="23828"/>
          <a:stretch>
            <a:fillRect/>
          </a:stretch>
        </p:blipFill>
        <p:spPr bwMode="auto">
          <a:xfrm>
            <a:off x="428596" y="1857364"/>
            <a:ext cx="2500298" cy="985728"/>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pic>
        <p:nvPicPr>
          <p:cNvPr id="76804" name="Picture 4" descr="Immagine correlata"/>
          <p:cNvPicPr>
            <a:picLocks noChangeAspect="1" noChangeArrowheads="1"/>
          </p:cNvPicPr>
          <p:nvPr/>
        </p:nvPicPr>
        <p:blipFill>
          <a:blip r:embed="rId4" cstate="print"/>
          <a:srcRect/>
          <a:stretch>
            <a:fillRect/>
          </a:stretch>
        </p:blipFill>
        <p:spPr bwMode="auto">
          <a:xfrm>
            <a:off x="3143240" y="1500174"/>
            <a:ext cx="2143140" cy="1708553"/>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3ABA780E-D7B9-4513-B52D-250E24D7789E}"/>
                  </a:ext>
                </a:extLst>
              </p14:cNvPr>
              <p14:cNvContentPartPr/>
              <p14:nvPr/>
            </p14:nvContentPartPr>
            <p14:xfrm>
              <a:off x="266760" y="1854360"/>
              <a:ext cx="6451920" cy="3575160"/>
            </p14:xfrm>
          </p:contentPart>
        </mc:Choice>
        <mc:Fallback>
          <p:pic>
            <p:nvPicPr>
              <p:cNvPr id="2" name="Input penna 1">
                <a:extLst>
                  <a:ext uri="{FF2B5EF4-FFF2-40B4-BE49-F238E27FC236}">
                    <a16:creationId xmlns:a16="http://schemas.microsoft.com/office/drawing/2014/main" id="{3ABA780E-D7B9-4513-B52D-250E24D7789E}"/>
                  </a:ext>
                </a:extLst>
              </p:cNvPr>
              <p:cNvPicPr/>
              <p:nvPr/>
            </p:nvPicPr>
            <p:blipFill>
              <a:blip r:embed="rId6"/>
              <a:stretch>
                <a:fillRect/>
              </a:stretch>
            </p:blipFill>
            <p:spPr>
              <a:xfrm>
                <a:off x="257400" y="1845000"/>
                <a:ext cx="6470640" cy="3593880"/>
              </a:xfrm>
              <a:prstGeom prst="rect">
                <a:avLst/>
              </a:prstGeom>
            </p:spPr>
          </p:pic>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1472" y="571480"/>
            <a:ext cx="8001056" cy="461665"/>
          </a:xfrm>
          <a:prstGeom prst="rect">
            <a:avLst/>
          </a:prstGeom>
          <a:noFill/>
        </p:spPr>
        <p:txBody>
          <a:bodyPr wrap="square" rtlCol="0">
            <a:spAutoFit/>
          </a:bodyPr>
          <a:lstStyle/>
          <a:p>
            <a:r>
              <a:rPr lang="it-IT" sz="2400" dirty="0">
                <a:solidFill>
                  <a:schemeClr val="accent1"/>
                </a:solidFill>
                <a:latin typeface="Showcard Gothic" pitchFamily="82" charset="0"/>
              </a:rPr>
              <a:t>Metti </a:t>
            </a:r>
            <a:r>
              <a:rPr lang="it-IT" sz="2400" dirty="0" err="1">
                <a:solidFill>
                  <a:schemeClr val="accent1"/>
                </a:solidFill>
                <a:latin typeface="Showcard Gothic" pitchFamily="82" charset="0"/>
              </a:rPr>
              <a:t>Nemo</a:t>
            </a:r>
            <a:r>
              <a:rPr lang="it-IT" sz="2400" dirty="0">
                <a:solidFill>
                  <a:schemeClr val="accent1"/>
                </a:solidFill>
                <a:latin typeface="Showcard Gothic" pitchFamily="82" charset="0"/>
              </a:rPr>
              <a:t> sulla risposta giusta !</a:t>
            </a:r>
          </a:p>
        </p:txBody>
      </p:sp>
      <p:pic>
        <p:nvPicPr>
          <p:cNvPr id="7" name="Picture 2"/>
          <p:cNvPicPr>
            <a:picLocks noChangeAspect="1" noChangeArrowheads="1"/>
          </p:cNvPicPr>
          <p:nvPr/>
        </p:nvPicPr>
        <p:blipFill>
          <a:blip r:embed="rId2"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pic>
        <p:nvPicPr>
          <p:cNvPr id="76804" name="Picture 4" descr="Immagine correlata"/>
          <p:cNvPicPr>
            <a:picLocks noChangeAspect="1" noChangeArrowheads="1"/>
          </p:cNvPicPr>
          <p:nvPr/>
        </p:nvPicPr>
        <p:blipFill>
          <a:blip r:embed="rId3" cstate="print"/>
          <a:srcRect/>
          <a:stretch>
            <a:fillRect/>
          </a:stretch>
        </p:blipFill>
        <p:spPr bwMode="auto">
          <a:xfrm>
            <a:off x="3428992" y="1571612"/>
            <a:ext cx="2143140" cy="1708553"/>
          </a:xfrm>
          <a:prstGeom prst="rect">
            <a:avLst/>
          </a:prstGeom>
          <a:ln>
            <a:noFill/>
          </a:ln>
          <a:effectLst>
            <a:softEdge rad="112500"/>
          </a:effectLst>
        </p:spPr>
      </p:pic>
      <p:pic>
        <p:nvPicPr>
          <p:cNvPr id="81922" name="Picture 2"/>
          <p:cNvPicPr>
            <a:picLocks noChangeAspect="1" noChangeArrowheads="1"/>
          </p:cNvPicPr>
          <p:nvPr/>
        </p:nvPicPr>
        <p:blipFill>
          <a:blip r:embed="rId4"/>
          <a:srcRect l="31296" t="38086" r="45095" b="40430"/>
          <a:stretch>
            <a:fillRect/>
          </a:stretch>
        </p:blipFill>
        <p:spPr bwMode="auto">
          <a:xfrm>
            <a:off x="1785918" y="3786190"/>
            <a:ext cx="5500726" cy="2814325"/>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l="60945" t="50781" r="27525" b="40430"/>
          <a:stretch>
            <a:fillRect/>
          </a:stretch>
        </p:blipFill>
        <p:spPr bwMode="auto">
          <a:xfrm>
            <a:off x="428596" y="1928802"/>
            <a:ext cx="2667019" cy="1143008"/>
          </a:xfrm>
          <a:prstGeom prst="rect">
            <a:avLst/>
          </a:prstGeom>
          <a:noFill/>
          <a:ln w="9525">
            <a:noFill/>
            <a:miter lim="800000"/>
            <a:headEnd/>
            <a:tailEnd/>
          </a:ln>
          <a:effectLst/>
        </p:spPr>
      </p:pic>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FD9E2232-D38C-4903-8FF5-43D21CA82337}"/>
                  </a:ext>
                </a:extLst>
              </p14:cNvPr>
              <p14:cNvContentPartPr/>
              <p14:nvPr/>
            </p14:nvContentPartPr>
            <p14:xfrm>
              <a:off x="2095560" y="3816360"/>
              <a:ext cx="1575000" cy="2775240"/>
            </p14:xfrm>
          </p:contentPart>
        </mc:Choice>
        <mc:Fallback>
          <p:pic>
            <p:nvPicPr>
              <p:cNvPr id="2" name="Input penna 1">
                <a:extLst>
                  <a:ext uri="{FF2B5EF4-FFF2-40B4-BE49-F238E27FC236}">
                    <a16:creationId xmlns:a16="http://schemas.microsoft.com/office/drawing/2014/main" id="{FD9E2232-D38C-4903-8FF5-43D21CA82337}"/>
                  </a:ext>
                </a:extLst>
              </p:cNvPr>
              <p:cNvPicPr/>
              <p:nvPr/>
            </p:nvPicPr>
            <p:blipFill>
              <a:blip r:embed="rId6"/>
              <a:stretch>
                <a:fillRect/>
              </a:stretch>
            </p:blipFill>
            <p:spPr>
              <a:xfrm>
                <a:off x="2086200" y="3807000"/>
                <a:ext cx="1593720" cy="2793960"/>
              </a:xfrm>
              <a:prstGeom prst="rect">
                <a:avLst/>
              </a:prstGeom>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1472" y="571480"/>
            <a:ext cx="8001056" cy="461665"/>
          </a:xfrm>
          <a:prstGeom prst="rect">
            <a:avLst/>
          </a:prstGeom>
          <a:noFill/>
        </p:spPr>
        <p:txBody>
          <a:bodyPr wrap="square" rtlCol="0">
            <a:spAutoFit/>
          </a:bodyPr>
          <a:lstStyle/>
          <a:p>
            <a:r>
              <a:rPr lang="it-IT" sz="2400" dirty="0">
                <a:solidFill>
                  <a:schemeClr val="accent1"/>
                </a:solidFill>
                <a:latin typeface="Showcard Gothic" pitchFamily="82" charset="0"/>
              </a:rPr>
              <a:t>Metti </a:t>
            </a:r>
            <a:r>
              <a:rPr lang="it-IT" sz="2400" dirty="0" err="1">
                <a:solidFill>
                  <a:schemeClr val="accent1"/>
                </a:solidFill>
                <a:latin typeface="Showcard Gothic" pitchFamily="82" charset="0"/>
              </a:rPr>
              <a:t>Nemo</a:t>
            </a:r>
            <a:r>
              <a:rPr lang="it-IT" sz="2400" dirty="0">
                <a:solidFill>
                  <a:schemeClr val="accent1"/>
                </a:solidFill>
                <a:latin typeface="Showcard Gothic" pitchFamily="82" charset="0"/>
              </a:rPr>
              <a:t> sulla risposta giusta !</a:t>
            </a:r>
          </a:p>
        </p:txBody>
      </p:sp>
      <p:pic>
        <p:nvPicPr>
          <p:cNvPr id="7" name="Picture 2"/>
          <p:cNvPicPr>
            <a:picLocks noChangeAspect="1" noChangeArrowheads="1"/>
          </p:cNvPicPr>
          <p:nvPr/>
        </p:nvPicPr>
        <p:blipFill>
          <a:blip r:embed="rId2"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pic>
        <p:nvPicPr>
          <p:cNvPr id="76804" name="Picture 4" descr="Immagine correlata"/>
          <p:cNvPicPr>
            <a:picLocks noChangeAspect="1" noChangeArrowheads="1"/>
          </p:cNvPicPr>
          <p:nvPr/>
        </p:nvPicPr>
        <p:blipFill>
          <a:blip r:embed="rId3" cstate="print"/>
          <a:srcRect/>
          <a:stretch>
            <a:fillRect/>
          </a:stretch>
        </p:blipFill>
        <p:spPr bwMode="auto">
          <a:xfrm>
            <a:off x="3143240" y="1500174"/>
            <a:ext cx="2143140" cy="1708553"/>
          </a:xfrm>
          <a:prstGeom prst="rect">
            <a:avLst/>
          </a:prstGeom>
          <a:ln>
            <a:noFill/>
          </a:ln>
          <a:effectLst>
            <a:softEdge rad="112500"/>
          </a:effectLst>
        </p:spPr>
      </p:pic>
      <p:pic>
        <p:nvPicPr>
          <p:cNvPr id="78850" name="Picture 2"/>
          <p:cNvPicPr>
            <a:picLocks noChangeAspect="1" noChangeArrowheads="1"/>
          </p:cNvPicPr>
          <p:nvPr/>
        </p:nvPicPr>
        <p:blipFill>
          <a:blip r:embed="rId4"/>
          <a:srcRect l="20864" t="39062" r="38567" b="23828"/>
          <a:stretch>
            <a:fillRect/>
          </a:stretch>
        </p:blipFill>
        <p:spPr bwMode="auto">
          <a:xfrm>
            <a:off x="1928794" y="3929066"/>
            <a:ext cx="5000660" cy="2571768"/>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l="71926" t="63802" r="7210" b="23828"/>
          <a:stretch>
            <a:fillRect/>
          </a:stretch>
        </p:blipFill>
        <p:spPr bwMode="auto">
          <a:xfrm>
            <a:off x="357158" y="2000240"/>
            <a:ext cx="2571736" cy="857256"/>
          </a:xfrm>
          <a:prstGeom prst="rect">
            <a:avLst/>
          </a:prstGeom>
          <a:noFill/>
          <a:ln w="9525">
            <a:noFill/>
            <a:miter lim="800000"/>
            <a:headEnd/>
            <a:tailEnd/>
          </a:ln>
          <a:effectLst/>
        </p:spPr>
      </p:pic>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D2174DDF-BEF1-4E13-BF32-5EC822184F23}"/>
                  </a:ext>
                </a:extLst>
              </p14:cNvPr>
              <p14:cNvContentPartPr/>
              <p14:nvPr/>
            </p14:nvContentPartPr>
            <p14:xfrm>
              <a:off x="2019240" y="3841920"/>
              <a:ext cx="1797480" cy="2070360"/>
            </p14:xfrm>
          </p:contentPart>
        </mc:Choice>
        <mc:Fallback>
          <p:pic>
            <p:nvPicPr>
              <p:cNvPr id="2" name="Input penna 1">
                <a:extLst>
                  <a:ext uri="{FF2B5EF4-FFF2-40B4-BE49-F238E27FC236}">
                    <a16:creationId xmlns:a16="http://schemas.microsoft.com/office/drawing/2014/main" id="{D2174DDF-BEF1-4E13-BF32-5EC822184F23}"/>
                  </a:ext>
                </a:extLst>
              </p:cNvPr>
              <p:cNvPicPr/>
              <p:nvPr/>
            </p:nvPicPr>
            <p:blipFill>
              <a:blip r:embed="rId6"/>
              <a:stretch>
                <a:fillRect/>
              </a:stretch>
            </p:blipFill>
            <p:spPr>
              <a:xfrm>
                <a:off x="2009880" y="3832560"/>
                <a:ext cx="1816200" cy="2089080"/>
              </a:xfrm>
              <a:prstGeom prst="rect">
                <a:avLst/>
              </a:prstGeom>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1472" y="571480"/>
            <a:ext cx="8001056" cy="461665"/>
          </a:xfrm>
          <a:prstGeom prst="rect">
            <a:avLst/>
          </a:prstGeom>
          <a:noFill/>
        </p:spPr>
        <p:txBody>
          <a:bodyPr wrap="square" rtlCol="0">
            <a:spAutoFit/>
          </a:bodyPr>
          <a:lstStyle/>
          <a:p>
            <a:r>
              <a:rPr lang="it-IT" sz="2400" dirty="0">
                <a:solidFill>
                  <a:schemeClr val="accent1"/>
                </a:solidFill>
                <a:latin typeface="Showcard Gothic" pitchFamily="82" charset="0"/>
              </a:rPr>
              <a:t>Metti </a:t>
            </a:r>
            <a:r>
              <a:rPr lang="it-IT" sz="2400" dirty="0" err="1">
                <a:solidFill>
                  <a:schemeClr val="accent1"/>
                </a:solidFill>
                <a:latin typeface="Showcard Gothic" pitchFamily="82" charset="0"/>
              </a:rPr>
              <a:t>Nemo</a:t>
            </a:r>
            <a:r>
              <a:rPr lang="it-IT" sz="2400" dirty="0">
                <a:solidFill>
                  <a:schemeClr val="accent1"/>
                </a:solidFill>
                <a:latin typeface="Showcard Gothic" pitchFamily="82" charset="0"/>
              </a:rPr>
              <a:t> sulle risposte giuste !</a:t>
            </a:r>
          </a:p>
        </p:txBody>
      </p:sp>
      <p:pic>
        <p:nvPicPr>
          <p:cNvPr id="7" name="Picture 2"/>
          <p:cNvPicPr>
            <a:picLocks noChangeAspect="1" noChangeArrowheads="1"/>
          </p:cNvPicPr>
          <p:nvPr/>
        </p:nvPicPr>
        <p:blipFill>
          <a:blip r:embed="rId2"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pic>
        <p:nvPicPr>
          <p:cNvPr id="79874" name="Picture 2"/>
          <p:cNvPicPr>
            <a:picLocks noChangeAspect="1" noChangeArrowheads="1"/>
          </p:cNvPicPr>
          <p:nvPr/>
        </p:nvPicPr>
        <p:blipFill>
          <a:blip r:embed="rId3"/>
          <a:srcRect l="28550" t="31250" r="29722" b="32617"/>
          <a:stretch>
            <a:fillRect/>
          </a:stretch>
        </p:blipFill>
        <p:spPr bwMode="auto">
          <a:xfrm>
            <a:off x="285720" y="2285992"/>
            <a:ext cx="8572560" cy="4173508"/>
          </a:xfrm>
          <a:prstGeom prst="rect">
            <a:avLst/>
          </a:prstGeom>
          <a:noFill/>
          <a:ln w="9525">
            <a:noFill/>
            <a:miter lim="800000"/>
            <a:headEnd/>
            <a:tailEnd/>
          </a:ln>
          <a:effectLst/>
        </p:spPr>
      </p:pic>
      <p:pic>
        <p:nvPicPr>
          <p:cNvPr id="76804" name="Picture 4" descr="Immagine correlata"/>
          <p:cNvPicPr>
            <a:picLocks noChangeAspect="1" noChangeArrowheads="1"/>
          </p:cNvPicPr>
          <p:nvPr/>
        </p:nvPicPr>
        <p:blipFill>
          <a:blip r:embed="rId4" cstate="print"/>
          <a:srcRect/>
          <a:stretch>
            <a:fillRect/>
          </a:stretch>
        </p:blipFill>
        <p:spPr bwMode="auto">
          <a:xfrm>
            <a:off x="428596" y="1357298"/>
            <a:ext cx="978224" cy="779859"/>
          </a:xfrm>
          <a:prstGeom prst="rect">
            <a:avLst/>
          </a:prstGeom>
          <a:ln>
            <a:noFill/>
          </a:ln>
          <a:effectLst>
            <a:softEdge rad="112500"/>
          </a:effectLst>
        </p:spPr>
      </p:pic>
      <p:pic>
        <p:nvPicPr>
          <p:cNvPr id="9" name="Picture 4" descr="Immagine correlata"/>
          <p:cNvPicPr>
            <a:picLocks noChangeAspect="1" noChangeArrowheads="1"/>
          </p:cNvPicPr>
          <p:nvPr/>
        </p:nvPicPr>
        <p:blipFill>
          <a:blip r:embed="rId4" cstate="print"/>
          <a:srcRect/>
          <a:stretch>
            <a:fillRect/>
          </a:stretch>
        </p:blipFill>
        <p:spPr bwMode="auto">
          <a:xfrm>
            <a:off x="1857356" y="1285860"/>
            <a:ext cx="978224" cy="779859"/>
          </a:xfrm>
          <a:prstGeom prst="rect">
            <a:avLst/>
          </a:prstGeom>
          <a:ln>
            <a:noFill/>
          </a:ln>
          <a:effectLst>
            <a:softEdge rad="112500"/>
          </a:effectLst>
        </p:spPr>
      </p:pic>
      <p:pic>
        <p:nvPicPr>
          <p:cNvPr id="10" name="Picture 4" descr="Immagine correlata"/>
          <p:cNvPicPr>
            <a:picLocks noChangeAspect="1" noChangeArrowheads="1"/>
          </p:cNvPicPr>
          <p:nvPr/>
        </p:nvPicPr>
        <p:blipFill>
          <a:blip r:embed="rId4" cstate="print"/>
          <a:srcRect/>
          <a:stretch>
            <a:fillRect/>
          </a:stretch>
        </p:blipFill>
        <p:spPr bwMode="auto">
          <a:xfrm>
            <a:off x="3500430" y="1357298"/>
            <a:ext cx="978224" cy="779859"/>
          </a:xfrm>
          <a:prstGeom prst="rect">
            <a:avLst/>
          </a:prstGeom>
          <a:ln>
            <a:noFill/>
          </a:ln>
          <a:effectLst>
            <a:softEdge rad="112500"/>
          </a:effectLst>
        </p:spPr>
      </p:pic>
      <p:pic>
        <p:nvPicPr>
          <p:cNvPr id="11" name="Picture 4" descr="Immagine correlata"/>
          <p:cNvPicPr>
            <a:picLocks noChangeAspect="1" noChangeArrowheads="1"/>
          </p:cNvPicPr>
          <p:nvPr/>
        </p:nvPicPr>
        <p:blipFill>
          <a:blip r:embed="rId4" cstate="print"/>
          <a:srcRect/>
          <a:stretch>
            <a:fillRect/>
          </a:stretch>
        </p:blipFill>
        <p:spPr bwMode="auto">
          <a:xfrm>
            <a:off x="5072066" y="1428736"/>
            <a:ext cx="978224" cy="779859"/>
          </a:xfrm>
          <a:prstGeom prst="rect">
            <a:avLst/>
          </a:prstGeom>
          <a:ln>
            <a:noFill/>
          </a:ln>
          <a:effectLst>
            <a:softEdge rad="112500"/>
          </a:effectLst>
        </p:spPr>
      </p:pic>
      <p:pic>
        <p:nvPicPr>
          <p:cNvPr id="12" name="Picture 4" descr="Immagine correlata"/>
          <p:cNvPicPr>
            <a:picLocks noChangeAspect="1" noChangeArrowheads="1"/>
          </p:cNvPicPr>
          <p:nvPr/>
        </p:nvPicPr>
        <p:blipFill>
          <a:blip r:embed="rId4" cstate="print"/>
          <a:srcRect/>
          <a:stretch>
            <a:fillRect/>
          </a:stretch>
        </p:blipFill>
        <p:spPr bwMode="auto">
          <a:xfrm>
            <a:off x="6215074" y="1142984"/>
            <a:ext cx="978224" cy="779859"/>
          </a:xfrm>
          <a:prstGeom prst="rect">
            <a:avLst/>
          </a:prstGeom>
          <a:ln>
            <a:noFill/>
          </a:ln>
          <a:effectLst>
            <a:softEdge rad="112500"/>
          </a:effectLst>
        </p:spPr>
      </p:pic>
      <p:pic>
        <p:nvPicPr>
          <p:cNvPr id="13" name="Picture 4" descr="Immagine correlata"/>
          <p:cNvPicPr>
            <a:picLocks noChangeAspect="1" noChangeArrowheads="1"/>
          </p:cNvPicPr>
          <p:nvPr/>
        </p:nvPicPr>
        <p:blipFill>
          <a:blip r:embed="rId4" cstate="print"/>
          <a:srcRect/>
          <a:stretch>
            <a:fillRect/>
          </a:stretch>
        </p:blipFill>
        <p:spPr bwMode="auto">
          <a:xfrm>
            <a:off x="7429520" y="1500174"/>
            <a:ext cx="978224" cy="779859"/>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DD65AA99-6A65-4534-85FF-335DEA550320}"/>
                  </a:ext>
                </a:extLst>
              </p14:cNvPr>
              <p14:cNvContentPartPr/>
              <p14:nvPr/>
            </p14:nvContentPartPr>
            <p14:xfrm>
              <a:off x="1015920" y="2362320"/>
              <a:ext cx="7283880" cy="540000"/>
            </p14:xfrm>
          </p:contentPart>
        </mc:Choice>
        <mc:Fallback>
          <p:pic>
            <p:nvPicPr>
              <p:cNvPr id="2" name="Input penna 1">
                <a:extLst>
                  <a:ext uri="{FF2B5EF4-FFF2-40B4-BE49-F238E27FC236}">
                    <a16:creationId xmlns:a16="http://schemas.microsoft.com/office/drawing/2014/main" id="{DD65AA99-6A65-4534-85FF-335DEA550320}"/>
                  </a:ext>
                </a:extLst>
              </p:cNvPr>
              <p:cNvPicPr/>
              <p:nvPr/>
            </p:nvPicPr>
            <p:blipFill>
              <a:blip r:embed="rId6"/>
              <a:stretch>
                <a:fillRect/>
              </a:stretch>
            </p:blipFill>
            <p:spPr>
              <a:xfrm>
                <a:off x="1006560" y="2352960"/>
                <a:ext cx="7302600" cy="55872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2.59259E-6 C 0.12465 0.0493 0.2493 0.09861 0.31215 0.11111 C 0.375 0.12361 0.37604 0.08078 0.37725 0.07477 C 0.37847 0.06875 0.32396 0.06504 0.31961 0.07477 C 0.31527 0.08449 0.33333 0.10879 0.35156 0.13333 " pathEditMode="relative" ptsTypes="aaaaA">
                                      <p:cBhvr>
                                        <p:cTn id="6" dur="2000" fill="hold"/>
                                        <p:tgtEl>
                                          <p:spTgt spid="7680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1472" y="571480"/>
            <a:ext cx="8001056" cy="461665"/>
          </a:xfrm>
          <a:prstGeom prst="rect">
            <a:avLst/>
          </a:prstGeom>
          <a:noFill/>
        </p:spPr>
        <p:txBody>
          <a:bodyPr wrap="square" rtlCol="0">
            <a:spAutoFit/>
          </a:bodyPr>
          <a:lstStyle/>
          <a:p>
            <a:r>
              <a:rPr lang="it-IT" sz="2400" dirty="0">
                <a:solidFill>
                  <a:schemeClr val="accent1"/>
                </a:solidFill>
                <a:latin typeface="Showcard Gothic" pitchFamily="82" charset="0"/>
              </a:rPr>
              <a:t>Metti </a:t>
            </a:r>
            <a:r>
              <a:rPr lang="it-IT" sz="2400" dirty="0" err="1">
                <a:solidFill>
                  <a:schemeClr val="accent1"/>
                </a:solidFill>
                <a:latin typeface="Showcard Gothic" pitchFamily="82" charset="0"/>
              </a:rPr>
              <a:t>Nemo</a:t>
            </a:r>
            <a:r>
              <a:rPr lang="it-IT" sz="2400" dirty="0">
                <a:solidFill>
                  <a:schemeClr val="accent1"/>
                </a:solidFill>
                <a:latin typeface="Showcard Gothic" pitchFamily="82" charset="0"/>
              </a:rPr>
              <a:t> sulle risposte giuste !</a:t>
            </a:r>
          </a:p>
        </p:txBody>
      </p:sp>
      <p:pic>
        <p:nvPicPr>
          <p:cNvPr id="7" name="Picture 2"/>
          <p:cNvPicPr>
            <a:picLocks noChangeAspect="1" noChangeArrowheads="1"/>
          </p:cNvPicPr>
          <p:nvPr/>
        </p:nvPicPr>
        <p:blipFill>
          <a:blip r:embed="rId2"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pic>
        <p:nvPicPr>
          <p:cNvPr id="80898" name="Picture 2"/>
          <p:cNvPicPr>
            <a:picLocks noChangeAspect="1" noChangeArrowheads="1"/>
          </p:cNvPicPr>
          <p:nvPr/>
        </p:nvPicPr>
        <p:blipFill>
          <a:blip r:embed="rId3"/>
          <a:srcRect l="28550" t="54688" r="29722" b="16015"/>
          <a:stretch>
            <a:fillRect/>
          </a:stretch>
        </p:blipFill>
        <p:spPr bwMode="auto">
          <a:xfrm>
            <a:off x="285720" y="2786058"/>
            <a:ext cx="8505834" cy="3357586"/>
          </a:xfrm>
          <a:prstGeom prst="rect">
            <a:avLst/>
          </a:prstGeom>
          <a:noFill/>
          <a:ln w="9525">
            <a:noFill/>
            <a:miter lim="800000"/>
            <a:headEnd/>
            <a:tailEnd/>
          </a:ln>
          <a:effectLst/>
        </p:spPr>
      </p:pic>
      <p:pic>
        <p:nvPicPr>
          <p:cNvPr id="76804" name="Picture 4" descr="Immagine correlata"/>
          <p:cNvPicPr>
            <a:picLocks noChangeAspect="1" noChangeArrowheads="1"/>
          </p:cNvPicPr>
          <p:nvPr/>
        </p:nvPicPr>
        <p:blipFill>
          <a:blip r:embed="rId4" cstate="print"/>
          <a:srcRect/>
          <a:stretch>
            <a:fillRect/>
          </a:stretch>
        </p:blipFill>
        <p:spPr bwMode="auto">
          <a:xfrm>
            <a:off x="428596" y="1357298"/>
            <a:ext cx="978224" cy="779859"/>
          </a:xfrm>
          <a:prstGeom prst="rect">
            <a:avLst/>
          </a:prstGeom>
          <a:ln>
            <a:noFill/>
          </a:ln>
          <a:effectLst>
            <a:softEdge rad="112500"/>
          </a:effectLst>
        </p:spPr>
      </p:pic>
      <p:pic>
        <p:nvPicPr>
          <p:cNvPr id="9" name="Picture 4" descr="Immagine correlata"/>
          <p:cNvPicPr>
            <a:picLocks noChangeAspect="1" noChangeArrowheads="1"/>
          </p:cNvPicPr>
          <p:nvPr/>
        </p:nvPicPr>
        <p:blipFill>
          <a:blip r:embed="rId4" cstate="print"/>
          <a:srcRect/>
          <a:stretch>
            <a:fillRect/>
          </a:stretch>
        </p:blipFill>
        <p:spPr bwMode="auto">
          <a:xfrm>
            <a:off x="1857356" y="1285860"/>
            <a:ext cx="978224" cy="779859"/>
          </a:xfrm>
          <a:prstGeom prst="rect">
            <a:avLst/>
          </a:prstGeom>
          <a:ln>
            <a:noFill/>
          </a:ln>
          <a:effectLst>
            <a:softEdge rad="112500"/>
          </a:effectLst>
        </p:spPr>
      </p:pic>
      <p:pic>
        <p:nvPicPr>
          <p:cNvPr id="10" name="Picture 4" descr="Immagine correlata"/>
          <p:cNvPicPr>
            <a:picLocks noChangeAspect="1" noChangeArrowheads="1"/>
          </p:cNvPicPr>
          <p:nvPr/>
        </p:nvPicPr>
        <p:blipFill>
          <a:blip r:embed="rId4" cstate="print"/>
          <a:srcRect/>
          <a:stretch>
            <a:fillRect/>
          </a:stretch>
        </p:blipFill>
        <p:spPr bwMode="auto">
          <a:xfrm>
            <a:off x="3643306" y="1357298"/>
            <a:ext cx="978224" cy="779859"/>
          </a:xfrm>
          <a:prstGeom prst="rect">
            <a:avLst/>
          </a:prstGeom>
          <a:ln>
            <a:noFill/>
          </a:ln>
          <a:effectLst>
            <a:softEdge rad="112500"/>
          </a:effectLst>
        </p:spPr>
      </p:pic>
      <p:pic>
        <p:nvPicPr>
          <p:cNvPr id="11" name="Picture 4" descr="Immagine correlata"/>
          <p:cNvPicPr>
            <a:picLocks noChangeAspect="1" noChangeArrowheads="1"/>
          </p:cNvPicPr>
          <p:nvPr/>
        </p:nvPicPr>
        <p:blipFill>
          <a:blip r:embed="rId4" cstate="print"/>
          <a:srcRect/>
          <a:stretch>
            <a:fillRect/>
          </a:stretch>
        </p:blipFill>
        <p:spPr bwMode="auto">
          <a:xfrm>
            <a:off x="5429256" y="1285860"/>
            <a:ext cx="978224" cy="779859"/>
          </a:xfrm>
          <a:prstGeom prst="rect">
            <a:avLst/>
          </a:prstGeom>
          <a:ln>
            <a:noFill/>
          </a:ln>
          <a:effectLst>
            <a:softEdge rad="112500"/>
          </a:effectLst>
        </p:spPr>
      </p:pic>
      <p:pic>
        <p:nvPicPr>
          <p:cNvPr id="13" name="Picture 4" descr="Immagine correlata"/>
          <p:cNvPicPr>
            <a:picLocks noChangeAspect="1" noChangeArrowheads="1"/>
          </p:cNvPicPr>
          <p:nvPr/>
        </p:nvPicPr>
        <p:blipFill>
          <a:blip r:embed="rId4" cstate="print"/>
          <a:srcRect/>
          <a:stretch>
            <a:fillRect/>
          </a:stretch>
        </p:blipFill>
        <p:spPr bwMode="auto">
          <a:xfrm>
            <a:off x="7429520" y="1500174"/>
            <a:ext cx="978224" cy="779859"/>
          </a:xfrm>
          <a:prstGeom prst="rect">
            <a:avLst/>
          </a:prstGeom>
          <a:ln>
            <a:noFill/>
          </a:ln>
          <a:effectLst>
            <a:softEdge rad="112500"/>
          </a:effectLst>
        </p:spPr>
      </p:pic>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29BAF68C-0AD8-4BF1-BFBA-A8AC90875742}"/>
                  </a:ext>
                </a:extLst>
              </p14:cNvPr>
              <p14:cNvContentPartPr/>
              <p14:nvPr/>
            </p14:nvContentPartPr>
            <p14:xfrm>
              <a:off x="412920" y="2984400"/>
              <a:ext cx="7886880" cy="1721160"/>
            </p14:xfrm>
          </p:contentPart>
        </mc:Choice>
        <mc:Fallback>
          <p:pic>
            <p:nvPicPr>
              <p:cNvPr id="2" name="Input penna 1">
                <a:extLst>
                  <a:ext uri="{FF2B5EF4-FFF2-40B4-BE49-F238E27FC236}">
                    <a16:creationId xmlns:a16="http://schemas.microsoft.com/office/drawing/2014/main" id="{29BAF68C-0AD8-4BF1-BFBA-A8AC90875742}"/>
                  </a:ext>
                </a:extLst>
              </p:cNvPr>
              <p:cNvPicPr/>
              <p:nvPr/>
            </p:nvPicPr>
            <p:blipFill>
              <a:blip r:embed="rId6"/>
              <a:stretch>
                <a:fillRect/>
              </a:stretch>
            </p:blipFill>
            <p:spPr>
              <a:xfrm>
                <a:off x="403560" y="2975040"/>
                <a:ext cx="7905600" cy="173988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magine correlata"/>
          <p:cNvPicPr>
            <a:picLocks noChangeAspect="1" noChangeArrowheads="1" noCrop="1"/>
          </p:cNvPicPr>
          <p:nvPr/>
        </p:nvPicPr>
        <p:blipFill>
          <a:blip r:embed="rId3"/>
          <a:srcRect/>
          <a:stretch>
            <a:fillRect/>
          </a:stretch>
        </p:blipFill>
        <p:spPr bwMode="auto">
          <a:xfrm>
            <a:off x="0" y="2000241"/>
            <a:ext cx="9144000" cy="4857760"/>
          </a:xfrm>
          <a:prstGeom prst="rect">
            <a:avLst/>
          </a:prstGeom>
          <a:noFill/>
        </p:spPr>
      </p:pic>
      <p:sp>
        <p:nvSpPr>
          <p:cNvPr id="7" name="Rettangolo 6"/>
          <p:cNvSpPr/>
          <p:nvPr/>
        </p:nvSpPr>
        <p:spPr>
          <a:xfrm>
            <a:off x="785786" y="500042"/>
            <a:ext cx="690900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Ben fatto !!!!! Bello !</a:t>
            </a:r>
          </a:p>
        </p:txBody>
      </p:sp>
      <p:pic>
        <p:nvPicPr>
          <p:cNvPr id="5" name="un estratto tartarughe surfiste CIAO BELLO - (1).mp3">
            <a:hlinkClick r:id="" action="ppaction://media"/>
          </p:cNvPr>
          <p:cNvPicPr>
            <a:picLocks noRot="1" noChangeAspect="1"/>
          </p:cNvPicPr>
          <p:nvPr>
            <a:audioFile r:link="rId1"/>
          </p:nvPr>
        </p:nvPicPr>
        <p:blipFill>
          <a:blip r:embed="rId4"/>
          <a:stretch>
            <a:fillRect/>
          </a:stretch>
        </p:blipFill>
        <p:spPr>
          <a:xfrm>
            <a:off x="8643966" y="142873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8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mmagine correlata"/>
          <p:cNvPicPr>
            <a:picLocks noChangeAspect="1" noChangeArrowheads="1" noCrop="1"/>
          </p:cNvPicPr>
          <p:nvPr/>
        </p:nvPicPr>
        <p:blipFill>
          <a:blip r:embed="rId2"/>
          <a:srcRect/>
          <a:stretch>
            <a:fillRect/>
          </a:stretch>
        </p:blipFill>
        <p:spPr bwMode="auto">
          <a:xfrm>
            <a:off x="214282" y="2928934"/>
            <a:ext cx="8572560" cy="2743221"/>
          </a:xfrm>
          <a:prstGeom prst="rect">
            <a:avLst/>
          </a:prstGeom>
          <a:noFill/>
        </p:spPr>
      </p:pic>
      <p:sp>
        <p:nvSpPr>
          <p:cNvPr id="5" name="Rettangolo 4"/>
          <p:cNvSpPr/>
          <p:nvPr/>
        </p:nvSpPr>
        <p:spPr>
          <a:xfrm>
            <a:off x="785786" y="500042"/>
            <a:ext cx="7277762"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Oh no..</a:t>
            </a:r>
          </a:p>
          <a:p>
            <a:pPr algn="ctr"/>
            <a:r>
              <a:rPr lang="it-IT"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Nemo</a:t>
            </a:r>
            <a:r>
              <a:rPr lang="it-IT"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è stato </a:t>
            </a:r>
            <a:r>
              <a:rPr lang="it-IT"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rapito…</a:t>
            </a:r>
            <a:endParaRPr lang="it-IT"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Risultati immagini per gif nemo"/>
          <p:cNvPicPr>
            <a:picLocks noChangeAspect="1" noChangeArrowheads="1" noCrop="1"/>
          </p:cNvPicPr>
          <p:nvPr/>
        </p:nvPicPr>
        <p:blipFill>
          <a:blip r:embed="rId4"/>
          <a:srcRect/>
          <a:stretch>
            <a:fillRect/>
          </a:stretch>
        </p:blipFill>
        <p:spPr bwMode="auto">
          <a:xfrm>
            <a:off x="2857488" y="2928934"/>
            <a:ext cx="3410688" cy="2500318"/>
          </a:xfrm>
          <a:prstGeom prst="rect">
            <a:avLst/>
          </a:prstGeom>
          <a:noFill/>
        </p:spPr>
      </p:pic>
      <p:sp>
        <p:nvSpPr>
          <p:cNvPr id="7" name="CasellaDiTesto 6"/>
          <p:cNvSpPr txBox="1"/>
          <p:nvPr/>
        </p:nvSpPr>
        <p:spPr>
          <a:xfrm>
            <a:off x="714348" y="857232"/>
            <a:ext cx="7286676" cy="1384995"/>
          </a:xfrm>
          <a:prstGeom prst="rect">
            <a:avLst/>
          </a:prstGeom>
          <a:noFill/>
        </p:spPr>
        <p:txBody>
          <a:bodyPr wrap="square" rtlCol="0">
            <a:spAutoFit/>
          </a:bodyPr>
          <a:lstStyle/>
          <a:p>
            <a:pPr algn="ctr"/>
            <a:r>
              <a:rPr lang="it-IT" sz="2800" dirty="0">
                <a:solidFill>
                  <a:schemeClr val="accent1"/>
                </a:solidFill>
                <a:latin typeface="Showcard Gothic" pitchFamily="82" charset="0"/>
              </a:rPr>
              <a:t>Ben Fatto !!!</a:t>
            </a:r>
          </a:p>
          <a:p>
            <a:pPr algn="ctr"/>
            <a:endParaRPr lang="it-IT" sz="2800" dirty="0">
              <a:solidFill>
                <a:schemeClr val="accent1"/>
              </a:solidFill>
              <a:latin typeface="Showcard Gothic" pitchFamily="82" charset="0"/>
            </a:endParaRPr>
          </a:p>
          <a:p>
            <a:pPr algn="ctr"/>
            <a:r>
              <a:rPr lang="it-IT" sz="2800" dirty="0">
                <a:solidFill>
                  <a:schemeClr val="accent1"/>
                </a:solidFill>
                <a:latin typeface="Showcard Gothic" pitchFamily="82" charset="0"/>
              </a:rPr>
              <a:t>Livello pesciolino completato !!</a:t>
            </a:r>
          </a:p>
        </p:txBody>
      </p:sp>
      <p:sp>
        <p:nvSpPr>
          <p:cNvPr id="8" name="CasellaDiTesto 7"/>
          <p:cNvSpPr txBox="1"/>
          <p:nvPr/>
        </p:nvSpPr>
        <p:spPr>
          <a:xfrm>
            <a:off x="928662" y="5357826"/>
            <a:ext cx="7286676" cy="954107"/>
          </a:xfrm>
          <a:prstGeom prst="rect">
            <a:avLst/>
          </a:prstGeom>
          <a:noFill/>
        </p:spPr>
        <p:txBody>
          <a:bodyPr wrap="square" rtlCol="0">
            <a:spAutoFit/>
          </a:bodyPr>
          <a:lstStyle/>
          <a:p>
            <a:pPr algn="ctr"/>
            <a:endParaRPr lang="it-IT" sz="2800" dirty="0">
              <a:solidFill>
                <a:schemeClr val="accent1"/>
              </a:solidFill>
              <a:latin typeface="Showcard Gothic" pitchFamily="82" charset="0"/>
            </a:endParaRPr>
          </a:p>
          <a:p>
            <a:pPr algn="ctr"/>
            <a:r>
              <a:rPr lang="it-IT" sz="2800" dirty="0">
                <a:solidFill>
                  <a:schemeClr val="accent1"/>
                </a:solidFill>
                <a:latin typeface="Showcard Gothic" pitchFamily="82" charset="0"/>
              </a:rPr>
              <a:t>Inizia l’</a:t>
            </a:r>
            <a:r>
              <a:rPr lang="it-IT" sz="2800" dirty="0" err="1">
                <a:solidFill>
                  <a:schemeClr val="accent1"/>
                </a:solidFill>
                <a:latin typeface="Showcard Gothic" pitchFamily="82" charset="0"/>
              </a:rPr>
              <a:t>avventura…</a:t>
            </a:r>
            <a:endParaRPr lang="it-IT" sz="2800" dirty="0">
              <a:solidFill>
                <a:schemeClr val="accent1"/>
              </a:solidFill>
              <a:latin typeface="Showcard Gothic" pitchFamily="82" charset="0"/>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034" y="614364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84994" name="Picture 2" descr="Risultati immagini per dory e marlin"/>
          <p:cNvPicPr>
            <a:picLocks noChangeAspect="1" noChangeArrowheads="1"/>
          </p:cNvPicPr>
          <p:nvPr/>
        </p:nvPicPr>
        <p:blipFill>
          <a:blip r:embed="rId2"/>
          <a:srcRect/>
          <a:stretch>
            <a:fillRect/>
          </a:stretch>
        </p:blipFill>
        <p:spPr bwMode="auto">
          <a:xfrm>
            <a:off x="-1071602" y="0"/>
            <a:ext cx="11279722" cy="6858000"/>
          </a:xfrm>
          <a:prstGeom prst="rect">
            <a:avLst/>
          </a:prstGeom>
          <a:noFill/>
        </p:spPr>
      </p:pic>
      <p:sp>
        <p:nvSpPr>
          <p:cNvPr id="5" name="Rettangolo 4"/>
          <p:cNvSpPr/>
          <p:nvPr/>
        </p:nvSpPr>
        <p:spPr>
          <a:xfrm>
            <a:off x="571472" y="357166"/>
            <a:ext cx="7762061" cy="707886"/>
          </a:xfrm>
          <a:prstGeom prst="rect">
            <a:avLst/>
          </a:prstGeom>
          <a:noFill/>
        </p:spPr>
        <p:txBody>
          <a:bodyPr wrap="none" lIns="91440" tIns="45720" rIns="91440" bIns="45720">
            <a:spAutoFit/>
          </a:bodyPr>
          <a:lstStyle/>
          <a:p>
            <a:pPr algn="ctr"/>
            <a:r>
              <a:rPr lang="it-IT"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howcard Gothic" pitchFamily="82" charset="0"/>
              </a:rPr>
              <a:t>Livello  2  “pesce pagliaccio”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magine correlata"/>
          <p:cNvPicPr>
            <a:picLocks noChangeAspect="1" noChangeArrowheads="1" noCrop="1"/>
          </p:cNvPicPr>
          <p:nvPr/>
        </p:nvPicPr>
        <p:blipFill>
          <a:blip r:embed="rId3"/>
          <a:srcRect/>
          <a:stretch>
            <a:fillRect/>
          </a:stretch>
        </p:blipFill>
        <p:spPr bwMode="auto">
          <a:xfrm>
            <a:off x="1357290" y="3071810"/>
            <a:ext cx="6500858" cy="3614479"/>
          </a:xfrm>
          <a:prstGeom prst="rect">
            <a:avLst/>
          </a:prstGeom>
          <a:noFill/>
        </p:spPr>
      </p:pic>
      <p:sp>
        <p:nvSpPr>
          <p:cNvPr id="3" name="CasellaDiTesto 2"/>
          <p:cNvSpPr txBox="1"/>
          <p:nvPr/>
        </p:nvSpPr>
        <p:spPr>
          <a:xfrm>
            <a:off x="500034" y="500042"/>
            <a:ext cx="8215370" cy="1754326"/>
          </a:xfrm>
          <a:prstGeom prst="rect">
            <a:avLst/>
          </a:prstGeom>
          <a:noFill/>
        </p:spPr>
        <p:txBody>
          <a:bodyPr wrap="square" rtlCol="0">
            <a:spAutoFit/>
          </a:bodyPr>
          <a:lstStyle/>
          <a:p>
            <a:r>
              <a:rPr lang="it-IT" sz="3600" dirty="0"/>
              <a:t>Marlin parte alla ricerca del figlio </a:t>
            </a:r>
            <a:r>
              <a:rPr lang="it-IT" sz="3600" dirty="0" err="1"/>
              <a:t>Nemo</a:t>
            </a:r>
            <a:endParaRPr lang="it-IT" sz="3600" dirty="0"/>
          </a:p>
          <a:p>
            <a:endParaRPr lang="it-IT" sz="3600" dirty="0"/>
          </a:p>
          <a:p>
            <a:r>
              <a:rPr lang="it-IT" sz="3600" dirty="0"/>
              <a:t>Il suo viaggio e solo all’</a:t>
            </a:r>
            <a:r>
              <a:rPr lang="it-IT" sz="3600" dirty="0" err="1"/>
              <a:t>inizio…</a:t>
            </a:r>
            <a:endParaRPr lang="it-IT" sz="3600" dirty="0"/>
          </a:p>
        </p:txBody>
      </p:sp>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6" name="16 - Squishy.mp3">
            <a:hlinkClick r:id="" action="ppaction://media"/>
          </p:cNvPr>
          <p:cNvPicPr>
            <a:picLocks noRot="1" noChangeAspect="1"/>
          </p:cNvPicPr>
          <p:nvPr>
            <a:audioFile r:link="rId1"/>
          </p:nvPr>
        </p:nvPicPr>
        <p:blipFill>
          <a:blip r:embed="rId4"/>
          <a:stretch>
            <a:fillRect/>
          </a:stretch>
        </p:blipFill>
        <p:spPr>
          <a:xfrm>
            <a:off x="8286776" y="5857892"/>
            <a:ext cx="304800" cy="304800"/>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5FC61949-6AFD-4F8E-B9FE-EF1607FCD750}"/>
                  </a:ext>
                </a:extLst>
              </p14:cNvPr>
              <p14:cNvContentPartPr/>
              <p14:nvPr/>
            </p14:nvContentPartPr>
            <p14:xfrm>
              <a:off x="6819840" y="984240"/>
              <a:ext cx="1308600" cy="127440"/>
            </p14:xfrm>
          </p:contentPart>
        </mc:Choice>
        <mc:Fallback>
          <p:pic>
            <p:nvPicPr>
              <p:cNvPr id="2" name="Input penna 1">
                <a:extLst>
                  <a:ext uri="{FF2B5EF4-FFF2-40B4-BE49-F238E27FC236}">
                    <a16:creationId xmlns:a16="http://schemas.microsoft.com/office/drawing/2014/main" id="{5FC61949-6AFD-4F8E-B9FE-EF1607FCD750}"/>
                  </a:ext>
                </a:extLst>
              </p:cNvPr>
              <p:cNvPicPr/>
              <p:nvPr/>
            </p:nvPicPr>
            <p:blipFill>
              <a:blip r:embed="rId6"/>
              <a:stretch>
                <a:fillRect/>
              </a:stretch>
            </p:blipFill>
            <p:spPr>
              <a:xfrm>
                <a:off x="6810480" y="974880"/>
                <a:ext cx="1327320" cy="1461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10"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596" y="2714620"/>
            <a:ext cx="3614734" cy="1143000"/>
          </a:xfrm>
        </p:spPr>
        <p:txBody>
          <a:bodyPr/>
          <a:lstStyle/>
          <a:p>
            <a:r>
              <a:rPr lang="it-IT" dirty="0">
                <a:solidFill>
                  <a:schemeClr val="bg1"/>
                </a:solidFill>
                <a:latin typeface="Snap ITC" pitchFamily="82" charset="0"/>
              </a:rPr>
              <a:t>Obiettivi</a:t>
            </a:r>
          </a:p>
        </p:txBody>
      </p:sp>
      <p:sp>
        <p:nvSpPr>
          <p:cNvPr id="4" name="Titolo 1"/>
          <p:cNvSpPr txBox="1">
            <a:spLocks/>
          </p:cNvSpPr>
          <p:nvPr/>
        </p:nvSpPr>
        <p:spPr>
          <a:xfrm>
            <a:off x="4929190" y="642918"/>
            <a:ext cx="3614734" cy="564360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sz="2800" b="0" i="0" u="none" strike="noStrike" kern="1200" cap="none" spc="0" normalizeH="0" baseline="0" noProof="0" dirty="0">
                <a:ln>
                  <a:noFill/>
                </a:ln>
                <a:solidFill>
                  <a:schemeClr val="bg1"/>
                </a:solidFill>
                <a:effectLst/>
                <a:uLnTx/>
                <a:uFillTx/>
                <a:latin typeface="+mj-lt"/>
                <a:ea typeface="+mj-ea"/>
                <a:cs typeface="+mj-cs"/>
              </a:rPr>
              <a:t>Comprensione parole semplici</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it-IT" sz="2800" b="0" i="0" u="none" strike="noStrike" kern="1200" cap="none" spc="0" normalizeH="0" baseline="0" noProof="0" dirty="0">
              <a:ln>
                <a:noFill/>
              </a:ln>
              <a:solidFill>
                <a:schemeClr val="bg1"/>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sz="2800" b="0" i="0" u="none" strike="noStrike" kern="1200" cap="none" spc="0" normalizeH="0" baseline="0" noProof="0" dirty="0">
                <a:ln>
                  <a:noFill/>
                </a:ln>
                <a:solidFill>
                  <a:schemeClr val="bg1"/>
                </a:solidFill>
                <a:effectLst/>
                <a:uLnTx/>
                <a:uFillTx/>
                <a:latin typeface="+mj-lt"/>
                <a:ea typeface="+mj-ea"/>
                <a:cs typeface="+mj-cs"/>
              </a:rPr>
              <a:t>Rielaborazione</a:t>
            </a:r>
            <a:r>
              <a:rPr kumimoji="0" lang="it-IT" sz="2800" b="0" i="0" u="none" strike="noStrike" kern="1200" cap="none" spc="0" normalizeH="0" noProof="0" dirty="0">
                <a:ln>
                  <a:noFill/>
                </a:ln>
                <a:solidFill>
                  <a:schemeClr val="bg1"/>
                </a:solidFill>
                <a:effectLst/>
                <a:uLnTx/>
                <a:uFillTx/>
                <a:latin typeface="+mj-lt"/>
                <a:ea typeface="+mj-ea"/>
                <a:cs typeface="+mj-cs"/>
              </a:rPr>
              <a:t> con parole semplici</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it-IT" sz="2800" b="0" i="0" u="none" strike="noStrike" kern="1200" cap="none" spc="0" normalizeH="0" noProof="0" dirty="0">
              <a:ln>
                <a:noFill/>
              </a:ln>
              <a:solidFill>
                <a:schemeClr val="bg1"/>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it-IT" sz="2800" baseline="0" dirty="0">
                <a:solidFill>
                  <a:schemeClr val="bg1"/>
                </a:solidFill>
                <a:latin typeface="+mj-lt"/>
                <a:ea typeface="+mj-ea"/>
                <a:cs typeface="+mj-cs"/>
              </a:rPr>
              <a:t>Comprensione</a:t>
            </a:r>
            <a:r>
              <a:rPr lang="it-IT" sz="2800" dirty="0">
                <a:solidFill>
                  <a:schemeClr val="bg1"/>
                </a:solidFill>
                <a:latin typeface="+mj-lt"/>
                <a:ea typeface="+mj-ea"/>
                <a:cs typeface="+mj-cs"/>
              </a:rPr>
              <a:t> parole complesse</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it-IT" sz="2800" dirty="0">
              <a:solidFill>
                <a:schemeClr val="bg1"/>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sz="2800" b="0" i="0" u="none" strike="noStrike" kern="1200" cap="none" spc="0" normalizeH="0" baseline="0" noProof="0" dirty="0">
                <a:ln>
                  <a:noFill/>
                </a:ln>
                <a:solidFill>
                  <a:schemeClr val="bg1"/>
                </a:solidFill>
                <a:effectLst/>
                <a:uLnTx/>
                <a:uFillTx/>
                <a:latin typeface="+mj-lt"/>
                <a:ea typeface="+mj-ea"/>
                <a:cs typeface="+mj-cs"/>
              </a:rPr>
              <a:t>Rielaborazione parole complesse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Ora tocca a Marlin ritrovare </a:t>
            </a:r>
            <a:r>
              <a:rPr lang="it-IT" dirty="0" err="1"/>
              <a:t>Nemo</a:t>
            </a:r>
            <a:endParaRPr lang="it-IT" dirty="0"/>
          </a:p>
        </p:txBody>
      </p:sp>
      <p:sp>
        <p:nvSpPr>
          <p:cNvPr id="4" name="CasellaDiTesto 3"/>
          <p:cNvSpPr txBox="1"/>
          <p:nvPr/>
        </p:nvSpPr>
        <p:spPr>
          <a:xfrm>
            <a:off x="2428860" y="1928802"/>
            <a:ext cx="4714908" cy="1323439"/>
          </a:xfrm>
          <a:prstGeom prst="rect">
            <a:avLst/>
          </a:prstGeom>
          <a:noFill/>
        </p:spPr>
        <p:txBody>
          <a:bodyPr wrap="square" rtlCol="0">
            <a:spAutoFit/>
          </a:bodyPr>
          <a:lstStyle/>
          <a:p>
            <a:pPr algn="ctr"/>
            <a:r>
              <a:rPr lang="it-IT" sz="4000" dirty="0">
                <a:solidFill>
                  <a:srgbClr val="0070C0"/>
                </a:solidFill>
                <a:latin typeface="Snap ITC" pitchFamily="82" charset="0"/>
              </a:rPr>
              <a:t>LIVELLO PESCE</a:t>
            </a:r>
          </a:p>
        </p:txBody>
      </p:sp>
      <p:pic>
        <p:nvPicPr>
          <p:cNvPr id="5" name="Immagine 4" descr="marlin.jpg"/>
          <p:cNvPicPr>
            <a:picLocks noChangeAspect="1"/>
          </p:cNvPicPr>
          <p:nvPr/>
        </p:nvPicPr>
        <p:blipFill>
          <a:blip r:embed="rId2"/>
          <a:stretch>
            <a:fillRect/>
          </a:stretch>
        </p:blipFill>
        <p:spPr>
          <a:xfrm>
            <a:off x="3071802" y="3214686"/>
            <a:ext cx="3214710" cy="29377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85918" y="1600200"/>
            <a:ext cx="6900882" cy="4525963"/>
          </a:xfrm>
        </p:spPr>
        <p:txBody>
          <a:bodyPr/>
          <a:lstStyle/>
          <a:p>
            <a:pPr marL="514350" indent="-514350">
              <a:buNone/>
            </a:pPr>
            <a:r>
              <a:rPr lang="it-IT" dirty="0"/>
              <a:t>La gallina fa l’uovo</a:t>
            </a:r>
          </a:p>
          <a:p>
            <a:pPr marL="514350" indent="-514350">
              <a:buNone/>
            </a:pPr>
            <a:endParaRPr lang="it-IT" dirty="0"/>
          </a:p>
          <a:p>
            <a:pPr marL="514350" indent="-514350">
              <a:buNone/>
            </a:pPr>
            <a:r>
              <a:rPr lang="it-IT" dirty="0"/>
              <a:t>Giorgio mangia una frittata fatta dalla mamma</a:t>
            </a:r>
          </a:p>
          <a:p>
            <a:pPr marL="514350" indent="-514350">
              <a:buNone/>
            </a:pPr>
            <a:endParaRPr lang="it-IT" sz="1800" dirty="0"/>
          </a:p>
          <a:p>
            <a:pPr marL="514350" indent="-514350">
              <a:buNone/>
            </a:pPr>
            <a:r>
              <a:rPr lang="it-IT" dirty="0"/>
              <a:t>La mamma cucina l’uovo</a:t>
            </a:r>
          </a:p>
        </p:txBody>
      </p:sp>
      <p:sp>
        <p:nvSpPr>
          <p:cNvPr id="4" name="Titolo 3"/>
          <p:cNvSpPr txBox="1">
            <a:spLocks noGrp="1"/>
          </p:cNvSpPr>
          <p:nvPr>
            <p:ph type="title"/>
          </p:nvPr>
        </p:nvSpPr>
        <p:spPr>
          <a:prstGeom prst="rect">
            <a:avLst/>
          </a:prstGeom>
          <a:noFill/>
        </p:spPr>
        <p:txBody>
          <a:bodyPr wrap="square" rtlCol="0">
            <a:spAutoFit/>
          </a:bodyPr>
          <a:lstStyle/>
          <a:p>
            <a:r>
              <a:rPr lang="it-IT" dirty="0"/>
              <a:t>Riordina le frasi</a:t>
            </a:r>
          </a:p>
        </p:txBody>
      </p:sp>
      <p:sp>
        <p:nvSpPr>
          <p:cNvPr id="5" name="Rettangolo 4"/>
          <p:cNvSpPr/>
          <p:nvPr/>
        </p:nvSpPr>
        <p:spPr>
          <a:xfrm>
            <a:off x="642910" y="1571612"/>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42910" y="2786058"/>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642910" y="4071942"/>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ornice 7"/>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CasellaDiTesto 8"/>
          <p:cNvSpPr txBox="1"/>
          <p:nvPr/>
        </p:nvSpPr>
        <p:spPr>
          <a:xfrm>
            <a:off x="2428860" y="5143512"/>
            <a:ext cx="642942" cy="830997"/>
          </a:xfrm>
          <a:prstGeom prst="rect">
            <a:avLst/>
          </a:prstGeom>
          <a:noFill/>
        </p:spPr>
        <p:txBody>
          <a:bodyPr wrap="square" rtlCol="0">
            <a:spAutoFit/>
          </a:bodyPr>
          <a:lstStyle/>
          <a:p>
            <a:r>
              <a:rPr lang="it-IT" sz="4800" dirty="0"/>
              <a:t>1</a:t>
            </a:r>
          </a:p>
        </p:txBody>
      </p:sp>
      <p:sp>
        <p:nvSpPr>
          <p:cNvPr id="10" name="CasellaDiTesto 9"/>
          <p:cNvSpPr txBox="1"/>
          <p:nvPr/>
        </p:nvSpPr>
        <p:spPr>
          <a:xfrm>
            <a:off x="3786182" y="5286388"/>
            <a:ext cx="642942" cy="830997"/>
          </a:xfrm>
          <a:prstGeom prst="rect">
            <a:avLst/>
          </a:prstGeom>
          <a:noFill/>
        </p:spPr>
        <p:txBody>
          <a:bodyPr wrap="square" rtlCol="0">
            <a:spAutoFit/>
          </a:bodyPr>
          <a:lstStyle/>
          <a:p>
            <a:r>
              <a:rPr lang="it-IT" sz="4800" dirty="0"/>
              <a:t>2</a:t>
            </a:r>
          </a:p>
        </p:txBody>
      </p:sp>
      <p:sp>
        <p:nvSpPr>
          <p:cNvPr id="11" name="CasellaDiTesto 10"/>
          <p:cNvSpPr txBox="1"/>
          <p:nvPr/>
        </p:nvSpPr>
        <p:spPr>
          <a:xfrm>
            <a:off x="5214942" y="5143512"/>
            <a:ext cx="642942" cy="830997"/>
          </a:xfrm>
          <a:prstGeom prst="rect">
            <a:avLst/>
          </a:prstGeom>
          <a:noFill/>
        </p:spPr>
        <p:txBody>
          <a:bodyPr wrap="square" rtlCol="0">
            <a:spAutoFit/>
          </a:bodyPr>
          <a:lstStyle/>
          <a:p>
            <a:r>
              <a:rPr lang="it-IT" sz="4800" dirty="0"/>
              <a:t>3</a:t>
            </a:r>
          </a:p>
        </p:txBody>
      </p:sp>
      <p:pic>
        <p:nvPicPr>
          <p:cNvPr id="12"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85918" y="1600200"/>
            <a:ext cx="6900882" cy="4525963"/>
          </a:xfrm>
        </p:spPr>
        <p:txBody>
          <a:bodyPr/>
          <a:lstStyle/>
          <a:p>
            <a:pPr marL="514350" indent="-514350">
              <a:buNone/>
            </a:pPr>
            <a:r>
              <a:rPr lang="it-IT" dirty="0" err="1"/>
              <a:t>Nemo</a:t>
            </a:r>
            <a:r>
              <a:rPr lang="it-IT" dirty="0"/>
              <a:t> vive nella barriera corallina</a:t>
            </a:r>
          </a:p>
          <a:p>
            <a:pPr marL="514350" indent="-514350">
              <a:buNone/>
            </a:pPr>
            <a:endParaRPr lang="it-IT" dirty="0"/>
          </a:p>
          <a:p>
            <a:pPr marL="514350" indent="-514350">
              <a:buNone/>
            </a:pPr>
            <a:r>
              <a:rPr lang="it-IT" dirty="0" err="1"/>
              <a:t>Nemo</a:t>
            </a:r>
            <a:r>
              <a:rPr lang="it-IT" dirty="0"/>
              <a:t> è un pesce pagliaccio</a:t>
            </a:r>
          </a:p>
          <a:p>
            <a:pPr marL="514350" indent="-514350">
              <a:buNone/>
            </a:pPr>
            <a:endParaRPr lang="it-IT" dirty="0"/>
          </a:p>
          <a:p>
            <a:pPr marL="514350" indent="-514350">
              <a:buNone/>
            </a:pPr>
            <a:r>
              <a:rPr lang="it-IT" dirty="0"/>
              <a:t>La barriera corallina è grande</a:t>
            </a:r>
          </a:p>
        </p:txBody>
      </p:sp>
      <p:sp>
        <p:nvSpPr>
          <p:cNvPr id="4" name="Titolo 3"/>
          <p:cNvSpPr txBox="1">
            <a:spLocks noGrp="1"/>
          </p:cNvSpPr>
          <p:nvPr>
            <p:ph type="title"/>
          </p:nvPr>
        </p:nvSpPr>
        <p:spPr>
          <a:xfrm>
            <a:off x="457200" y="274638"/>
            <a:ext cx="8229600" cy="769441"/>
          </a:xfrm>
          <a:prstGeom prst="rect">
            <a:avLst/>
          </a:prstGeom>
          <a:noFill/>
        </p:spPr>
        <p:txBody>
          <a:bodyPr wrap="square" rtlCol="0">
            <a:spAutoFit/>
          </a:bodyPr>
          <a:lstStyle/>
          <a:p>
            <a:r>
              <a:rPr lang="it-IT" dirty="0"/>
              <a:t>Chi è </a:t>
            </a:r>
            <a:r>
              <a:rPr lang="it-IT" dirty="0" err="1"/>
              <a:t>Nemo</a:t>
            </a:r>
            <a:r>
              <a:rPr lang="it-IT" dirty="0"/>
              <a:t> ?</a:t>
            </a:r>
          </a:p>
        </p:txBody>
      </p:sp>
      <p:sp>
        <p:nvSpPr>
          <p:cNvPr id="5" name="Rettangolo 4"/>
          <p:cNvSpPr/>
          <p:nvPr/>
        </p:nvSpPr>
        <p:spPr>
          <a:xfrm>
            <a:off x="785786" y="1714488"/>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714348" y="2928934"/>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785786" y="4000504"/>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ornice 7"/>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Croce 9"/>
          <p:cNvSpPr/>
          <p:nvPr/>
        </p:nvSpPr>
        <p:spPr>
          <a:xfrm rot="2608984">
            <a:off x="4067031" y="5387305"/>
            <a:ext cx="785818" cy="714380"/>
          </a:xfrm>
          <a:prstGeom prst="plus">
            <a:avLst>
              <a:gd name="adj" fmla="val 488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pic>
        <p:nvPicPr>
          <p:cNvPr id="9"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85918" y="1600200"/>
            <a:ext cx="6900882" cy="4525963"/>
          </a:xfrm>
        </p:spPr>
        <p:txBody>
          <a:bodyPr/>
          <a:lstStyle/>
          <a:p>
            <a:pPr marL="514350" indent="-514350">
              <a:buNone/>
            </a:pPr>
            <a:r>
              <a:rPr lang="it-IT" dirty="0"/>
              <a:t>Si cuoce l’impasto</a:t>
            </a:r>
          </a:p>
          <a:p>
            <a:pPr marL="514350" indent="-514350">
              <a:buNone/>
            </a:pPr>
            <a:endParaRPr lang="it-IT" dirty="0"/>
          </a:p>
          <a:p>
            <a:pPr marL="514350" indent="-514350">
              <a:buNone/>
            </a:pPr>
            <a:r>
              <a:rPr lang="it-IT" dirty="0"/>
              <a:t>Si macinano i chicchi per fare la farina</a:t>
            </a:r>
          </a:p>
          <a:p>
            <a:pPr marL="514350" indent="-514350">
              <a:buNone/>
            </a:pPr>
            <a:endParaRPr lang="it-IT" dirty="0"/>
          </a:p>
          <a:p>
            <a:pPr marL="514350" indent="-514350">
              <a:buNone/>
            </a:pPr>
            <a:r>
              <a:rPr lang="it-IT" dirty="0"/>
              <a:t>Si unisce l’acqua alla farina</a:t>
            </a:r>
          </a:p>
        </p:txBody>
      </p:sp>
      <p:sp>
        <p:nvSpPr>
          <p:cNvPr id="4" name="Titolo 3"/>
          <p:cNvSpPr txBox="1">
            <a:spLocks noGrp="1"/>
          </p:cNvSpPr>
          <p:nvPr>
            <p:ph type="title"/>
          </p:nvPr>
        </p:nvSpPr>
        <p:spPr>
          <a:xfrm>
            <a:off x="457200" y="274638"/>
            <a:ext cx="8229600" cy="769441"/>
          </a:xfrm>
          <a:prstGeom prst="rect">
            <a:avLst/>
          </a:prstGeom>
          <a:noFill/>
        </p:spPr>
        <p:txBody>
          <a:bodyPr wrap="square" rtlCol="0">
            <a:spAutoFit/>
          </a:bodyPr>
          <a:lstStyle/>
          <a:p>
            <a:r>
              <a:rPr lang="it-IT" dirty="0"/>
              <a:t>Come si fa il pane?</a:t>
            </a:r>
          </a:p>
        </p:txBody>
      </p:sp>
      <p:sp>
        <p:nvSpPr>
          <p:cNvPr id="5" name="Rettangolo 4"/>
          <p:cNvSpPr/>
          <p:nvPr/>
        </p:nvSpPr>
        <p:spPr>
          <a:xfrm>
            <a:off x="642910" y="1571612"/>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42910" y="2643182"/>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642910" y="3857628"/>
            <a:ext cx="642942" cy="571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ornice 7"/>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CasellaDiTesto 10"/>
          <p:cNvSpPr txBox="1"/>
          <p:nvPr/>
        </p:nvSpPr>
        <p:spPr>
          <a:xfrm>
            <a:off x="2428860" y="5143512"/>
            <a:ext cx="642942" cy="830997"/>
          </a:xfrm>
          <a:prstGeom prst="rect">
            <a:avLst/>
          </a:prstGeom>
          <a:noFill/>
        </p:spPr>
        <p:txBody>
          <a:bodyPr wrap="square" rtlCol="0">
            <a:spAutoFit/>
          </a:bodyPr>
          <a:lstStyle/>
          <a:p>
            <a:r>
              <a:rPr lang="it-IT" sz="4800" dirty="0"/>
              <a:t>1</a:t>
            </a:r>
          </a:p>
        </p:txBody>
      </p:sp>
      <p:sp>
        <p:nvSpPr>
          <p:cNvPr id="12" name="CasellaDiTesto 11"/>
          <p:cNvSpPr txBox="1"/>
          <p:nvPr/>
        </p:nvSpPr>
        <p:spPr>
          <a:xfrm>
            <a:off x="3786182" y="5286388"/>
            <a:ext cx="642942" cy="830997"/>
          </a:xfrm>
          <a:prstGeom prst="rect">
            <a:avLst/>
          </a:prstGeom>
          <a:noFill/>
        </p:spPr>
        <p:txBody>
          <a:bodyPr wrap="square" rtlCol="0">
            <a:spAutoFit/>
          </a:bodyPr>
          <a:lstStyle/>
          <a:p>
            <a:r>
              <a:rPr lang="it-IT" sz="4800" dirty="0"/>
              <a:t>2</a:t>
            </a:r>
          </a:p>
        </p:txBody>
      </p:sp>
      <p:sp>
        <p:nvSpPr>
          <p:cNvPr id="13" name="CasellaDiTesto 12"/>
          <p:cNvSpPr txBox="1"/>
          <p:nvPr/>
        </p:nvSpPr>
        <p:spPr>
          <a:xfrm>
            <a:off x="5214942" y="5143512"/>
            <a:ext cx="642942" cy="830997"/>
          </a:xfrm>
          <a:prstGeom prst="rect">
            <a:avLst/>
          </a:prstGeom>
          <a:noFill/>
        </p:spPr>
        <p:txBody>
          <a:bodyPr wrap="square" rtlCol="0">
            <a:spAutoFit/>
          </a:bodyPr>
          <a:lstStyle/>
          <a:p>
            <a:r>
              <a:rPr lang="it-IT" sz="4800" dirty="0"/>
              <a:t>3</a:t>
            </a:r>
          </a:p>
        </p:txBody>
      </p:sp>
      <p:pic>
        <p:nvPicPr>
          <p:cNvPr id="14"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
        <p:nvSpPr>
          <p:cNvPr id="6" name="CasellaDiTesto 5"/>
          <p:cNvSpPr txBox="1"/>
          <p:nvPr/>
        </p:nvSpPr>
        <p:spPr>
          <a:xfrm>
            <a:off x="1214414" y="1142984"/>
            <a:ext cx="5857916" cy="1754326"/>
          </a:xfrm>
          <a:prstGeom prst="rect">
            <a:avLst/>
          </a:prstGeom>
          <a:noFill/>
        </p:spPr>
        <p:txBody>
          <a:bodyPr wrap="square" rtlCol="0">
            <a:spAutoFit/>
          </a:bodyPr>
          <a:lstStyle/>
          <a:p>
            <a:pPr algn="ctr"/>
            <a:r>
              <a:rPr lang="it-IT" sz="3600" dirty="0">
                <a:solidFill>
                  <a:schemeClr val="accent1"/>
                </a:solidFill>
                <a:latin typeface="Showcard Gothic" pitchFamily="82" charset="0"/>
                <a:ea typeface="Verdana" pitchFamily="34" charset="0"/>
                <a:cs typeface="Verdana" pitchFamily="34" charset="0"/>
              </a:rPr>
              <a:t>Ordina ogni soggetto con l’azione appropriata . .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
        <p:nvSpPr>
          <p:cNvPr id="7" name="CasellaDiTesto 6"/>
          <p:cNvSpPr txBox="1"/>
          <p:nvPr/>
        </p:nvSpPr>
        <p:spPr>
          <a:xfrm>
            <a:off x="1214414" y="1142984"/>
            <a:ext cx="1643074" cy="4278094"/>
          </a:xfrm>
          <a:prstGeom prst="rect">
            <a:avLst/>
          </a:prstGeom>
          <a:noFill/>
        </p:spPr>
        <p:txBody>
          <a:bodyPr wrap="square" rtlCol="0">
            <a:spAutoFit/>
          </a:bodyPr>
          <a:lstStyle/>
          <a:p>
            <a:r>
              <a:rPr lang="it-IT" sz="1600" dirty="0">
                <a:latin typeface="Verdana" pitchFamily="34" charset="0"/>
                <a:ea typeface="Verdana" pitchFamily="34" charset="0"/>
                <a:cs typeface="Verdana" pitchFamily="34" charset="0"/>
              </a:rPr>
              <a:t>Le piante</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 contadini  </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 poeti </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Gli studiosi</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Il macellaio</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 gabbiani</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La nave</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Il piccione</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Le rane</a:t>
            </a:r>
          </a:p>
        </p:txBody>
      </p:sp>
      <p:sp>
        <p:nvSpPr>
          <p:cNvPr id="8" name="CasellaDiTesto 7"/>
          <p:cNvSpPr txBox="1"/>
          <p:nvPr/>
        </p:nvSpPr>
        <p:spPr>
          <a:xfrm>
            <a:off x="4143372" y="642918"/>
            <a:ext cx="2428892" cy="5601533"/>
          </a:xfrm>
          <a:prstGeom prst="rect">
            <a:avLst/>
          </a:prstGeom>
          <a:noFill/>
        </p:spPr>
        <p:txBody>
          <a:bodyPr wrap="square" rtlCol="0">
            <a:spAutoFit/>
          </a:bodyPr>
          <a:lstStyle/>
          <a:p>
            <a:r>
              <a:rPr lang="it-IT" sz="2000" dirty="0">
                <a:latin typeface="Verdana" pitchFamily="34" charset="0"/>
                <a:ea typeface="Verdana" pitchFamily="34" charset="0"/>
                <a:cs typeface="Verdana" pitchFamily="34" charset="0"/>
              </a:rPr>
              <a:t>Attracca al porto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Tuba </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Scrivono </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Leggono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Crescono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Volano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Lavora il vitello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Seminano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Gracidano</a:t>
            </a:r>
          </a:p>
          <a:p>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
        <p:nvSpPr>
          <p:cNvPr id="5" name="CasellaDiTesto 4"/>
          <p:cNvSpPr txBox="1"/>
          <p:nvPr/>
        </p:nvSpPr>
        <p:spPr>
          <a:xfrm>
            <a:off x="1214414" y="1142984"/>
            <a:ext cx="1643074" cy="3785652"/>
          </a:xfrm>
          <a:prstGeom prst="rect">
            <a:avLst/>
          </a:prstGeom>
          <a:noFill/>
        </p:spPr>
        <p:txBody>
          <a:bodyPr wrap="square" rtlCol="0">
            <a:spAutoFit/>
          </a:bodyPr>
          <a:lstStyle/>
          <a:p>
            <a:r>
              <a:rPr lang="it-IT" sz="1600" dirty="0">
                <a:latin typeface="Verdana" pitchFamily="34" charset="0"/>
                <a:ea typeface="Verdana" pitchFamily="34" charset="0"/>
                <a:cs typeface="Verdana" pitchFamily="34" charset="0"/>
              </a:rPr>
              <a:t>La chiesa</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Il babbo</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La matita</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Il leone</a:t>
            </a:r>
          </a:p>
          <a:p>
            <a:endParaRPr lang="it-IT" sz="1600" dirty="0">
              <a:latin typeface="Verdana" pitchFamily="34" charset="0"/>
              <a:ea typeface="Verdana" pitchFamily="34" charset="0"/>
              <a:cs typeface="Verdana" pitchFamily="34" charset="0"/>
            </a:endParaRPr>
          </a:p>
          <a:p>
            <a:r>
              <a:rPr lang="it-IT" sz="1600" dirty="0" err="1">
                <a:latin typeface="Verdana" pitchFamily="34" charset="0"/>
                <a:ea typeface="Verdana" pitchFamily="34" charset="0"/>
                <a:cs typeface="Verdana" pitchFamily="34" charset="0"/>
              </a:rPr>
              <a:t>Nemo</a:t>
            </a:r>
            <a:endParaRPr lang="it-IT" sz="1600" dirty="0">
              <a:latin typeface="Verdana" pitchFamily="34" charset="0"/>
              <a:ea typeface="Verdana" pitchFamily="34" charset="0"/>
              <a:cs typeface="Verdana" pitchFamily="34" charset="0"/>
            </a:endParaRP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Lo squalo</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Il guerriero</a:t>
            </a:r>
          </a:p>
          <a:p>
            <a:endParaRPr lang="it-IT" sz="1600" dirty="0">
              <a:latin typeface="Verdana" pitchFamily="34" charset="0"/>
              <a:ea typeface="Verdana" pitchFamily="34" charset="0"/>
              <a:cs typeface="Verdana" pitchFamily="34" charset="0"/>
            </a:endParaRPr>
          </a:p>
          <a:p>
            <a:r>
              <a:rPr lang="it-IT" sz="1600" dirty="0">
                <a:latin typeface="Verdana" pitchFamily="34" charset="0"/>
                <a:ea typeface="Verdana" pitchFamily="34" charset="0"/>
                <a:cs typeface="Verdana" pitchFamily="34" charset="0"/>
              </a:rPr>
              <a:t>I cavalli</a:t>
            </a:r>
          </a:p>
        </p:txBody>
      </p:sp>
      <p:sp>
        <p:nvSpPr>
          <p:cNvPr id="6" name="CasellaDiTesto 5"/>
          <p:cNvSpPr txBox="1"/>
          <p:nvPr/>
        </p:nvSpPr>
        <p:spPr>
          <a:xfrm>
            <a:off x="4143372" y="642918"/>
            <a:ext cx="3286148" cy="4985980"/>
          </a:xfrm>
          <a:prstGeom prst="rect">
            <a:avLst/>
          </a:prstGeom>
          <a:noFill/>
        </p:spPr>
        <p:txBody>
          <a:bodyPr wrap="square" rtlCol="0">
            <a:spAutoFit/>
          </a:bodyPr>
          <a:lstStyle/>
          <a:p>
            <a:r>
              <a:rPr lang="it-IT" sz="2000" dirty="0">
                <a:latin typeface="Verdana" pitchFamily="34" charset="0"/>
                <a:ea typeface="Verdana" pitchFamily="34" charset="0"/>
                <a:cs typeface="Verdana" pitchFamily="34" charset="0"/>
              </a:rPr>
              <a:t>Combatte</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Corrono </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Leggono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Crescono</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Serve per scrivere</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Viene costruita</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ruggisce</a:t>
            </a:r>
          </a:p>
          <a:p>
            <a:endParaRPr lang="it-IT" sz="2000" dirty="0">
              <a:latin typeface="Verdana" pitchFamily="34" charset="0"/>
              <a:ea typeface="Verdana" pitchFamily="34" charset="0"/>
              <a:cs typeface="Verdana" pitchFamily="34" charset="0"/>
            </a:endParaRPr>
          </a:p>
          <a:p>
            <a:r>
              <a:rPr lang="it-IT" sz="2000" dirty="0">
                <a:latin typeface="Verdana" pitchFamily="34" charset="0"/>
                <a:ea typeface="Verdana" pitchFamily="34" charset="0"/>
                <a:cs typeface="Verdana" pitchFamily="34" charset="0"/>
              </a:rPr>
              <a:t>nuota</a:t>
            </a:r>
          </a:p>
          <a:p>
            <a:endParaRPr lang="it-I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
        <p:nvSpPr>
          <p:cNvPr id="5" name="CasellaDiTesto 4"/>
          <p:cNvSpPr txBox="1"/>
          <p:nvPr/>
        </p:nvSpPr>
        <p:spPr>
          <a:xfrm>
            <a:off x="1214414" y="1142984"/>
            <a:ext cx="5500726" cy="338554"/>
          </a:xfrm>
          <a:prstGeom prst="rect">
            <a:avLst/>
          </a:prstGeom>
          <a:noFill/>
        </p:spPr>
        <p:txBody>
          <a:bodyPr wrap="square" rtlCol="0">
            <a:spAutoFit/>
          </a:bodyPr>
          <a:lstStyle/>
          <a:p>
            <a:r>
              <a:rPr lang="it-IT" sz="1600" dirty="0">
                <a:latin typeface="Verdana" pitchFamily="34" charset="0"/>
                <a:ea typeface="Verdana" pitchFamily="34" charset="0"/>
                <a:cs typeface="Verdana" pitchFamily="34" charset="0"/>
              </a:rPr>
              <a:t>COMPLET A LE FRASI CON IL VERBO GIUSTO</a:t>
            </a:r>
          </a:p>
        </p:txBody>
      </p:sp>
      <p:sp>
        <p:nvSpPr>
          <p:cNvPr id="6" name="CasellaDiTesto 5"/>
          <p:cNvSpPr txBox="1"/>
          <p:nvPr/>
        </p:nvSpPr>
        <p:spPr>
          <a:xfrm>
            <a:off x="1214414" y="2071678"/>
            <a:ext cx="5643602" cy="3662541"/>
          </a:xfrm>
          <a:prstGeom prst="rect">
            <a:avLst/>
          </a:prstGeom>
          <a:noFill/>
        </p:spPr>
        <p:txBody>
          <a:bodyPr wrap="square" rtlCol="0">
            <a:spAutoFit/>
          </a:bodyPr>
          <a:lstStyle/>
          <a:p>
            <a:r>
              <a:rPr lang="it-IT" sz="2800" dirty="0"/>
              <a:t>Il drago __________  fuoco</a:t>
            </a:r>
          </a:p>
          <a:p>
            <a:endParaRPr lang="it-IT" sz="2800" dirty="0"/>
          </a:p>
          <a:p>
            <a:r>
              <a:rPr lang="it-IT" sz="2800" dirty="0"/>
              <a:t>Il capitano _________  la carica</a:t>
            </a:r>
          </a:p>
          <a:p>
            <a:endParaRPr lang="it-IT" sz="2800" dirty="0"/>
          </a:p>
          <a:p>
            <a:r>
              <a:rPr lang="it-IT" sz="2800" dirty="0"/>
              <a:t>La macchina __________ la corsa </a:t>
            </a:r>
          </a:p>
          <a:p>
            <a:endParaRPr lang="it-IT" sz="2800" dirty="0"/>
          </a:p>
          <a:p>
            <a:r>
              <a:rPr lang="it-IT" sz="2800" dirty="0"/>
              <a:t>Stasera _________ un bel film </a:t>
            </a:r>
          </a:p>
          <a:p>
            <a:endParaRPr lang="it-IT" dirty="0"/>
          </a:p>
          <a:p>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
        <p:nvSpPr>
          <p:cNvPr id="5" name="CasellaDiTesto 4"/>
          <p:cNvSpPr txBox="1"/>
          <p:nvPr/>
        </p:nvSpPr>
        <p:spPr>
          <a:xfrm>
            <a:off x="714348" y="2052475"/>
            <a:ext cx="7429552" cy="3662541"/>
          </a:xfrm>
          <a:prstGeom prst="rect">
            <a:avLst/>
          </a:prstGeom>
          <a:noFill/>
        </p:spPr>
        <p:txBody>
          <a:bodyPr wrap="square" rtlCol="0">
            <a:spAutoFit/>
          </a:bodyPr>
          <a:lstStyle/>
          <a:p>
            <a:r>
              <a:rPr lang="it-IT" sz="2800" dirty="0"/>
              <a:t>La maga __________ una zucca in una carrozza</a:t>
            </a:r>
          </a:p>
          <a:p>
            <a:endParaRPr lang="it-IT" sz="2800" dirty="0"/>
          </a:p>
          <a:p>
            <a:r>
              <a:rPr lang="it-IT" sz="2800" dirty="0"/>
              <a:t>Pescatore  _________  la lenza.</a:t>
            </a:r>
          </a:p>
          <a:p>
            <a:endParaRPr lang="it-IT" sz="2800" dirty="0"/>
          </a:p>
          <a:p>
            <a:r>
              <a:rPr lang="it-IT" sz="2800" dirty="0"/>
              <a:t>La banca  _________  il cliente. </a:t>
            </a:r>
          </a:p>
          <a:p>
            <a:endParaRPr lang="it-IT" sz="2800" dirty="0"/>
          </a:p>
          <a:p>
            <a:r>
              <a:rPr lang="it-IT" sz="2800" dirty="0"/>
              <a:t>Il bruco _________  dal ragno </a:t>
            </a:r>
          </a:p>
          <a:p>
            <a:endParaRPr lang="it-IT" dirty="0"/>
          </a:p>
          <a:p>
            <a:endParaRPr lang="it-IT"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
        <p:nvSpPr>
          <p:cNvPr id="6" name="CasellaDiTesto 5"/>
          <p:cNvSpPr txBox="1"/>
          <p:nvPr/>
        </p:nvSpPr>
        <p:spPr>
          <a:xfrm>
            <a:off x="642910" y="1142984"/>
            <a:ext cx="7429552" cy="4739759"/>
          </a:xfrm>
          <a:prstGeom prst="rect">
            <a:avLst/>
          </a:prstGeom>
          <a:noFill/>
        </p:spPr>
        <p:txBody>
          <a:bodyPr wrap="square" rtlCol="0">
            <a:spAutoFit/>
          </a:bodyPr>
          <a:lstStyle/>
          <a:p>
            <a:r>
              <a:rPr lang="it-IT" sz="2800" dirty="0"/>
              <a:t>Scopri di cosa si tratta:</a:t>
            </a:r>
          </a:p>
          <a:p>
            <a:endParaRPr lang="it-IT" sz="2800" dirty="0"/>
          </a:p>
          <a:p>
            <a:pPr>
              <a:lnSpc>
                <a:spcPct val="150000"/>
              </a:lnSpc>
            </a:pPr>
            <a:r>
              <a:rPr lang="it-IT" sz="2800" dirty="0"/>
              <a:t>1- ha gli zoccoli e nitrisce               C _ _ _ _ _ _</a:t>
            </a:r>
          </a:p>
          <a:p>
            <a:pPr>
              <a:lnSpc>
                <a:spcPct val="150000"/>
              </a:lnSpc>
            </a:pPr>
            <a:r>
              <a:rPr lang="it-IT" sz="2800" dirty="0"/>
              <a:t>2- ha il pelo e abbaia                       C _ _ _ </a:t>
            </a:r>
          </a:p>
          <a:p>
            <a:pPr>
              <a:lnSpc>
                <a:spcPct val="150000"/>
              </a:lnSpc>
            </a:pPr>
            <a:r>
              <a:rPr lang="it-IT" sz="2800" dirty="0"/>
              <a:t>3 - ha i tentacoli                               </a:t>
            </a:r>
            <a:r>
              <a:rPr lang="it-IT" sz="2800" dirty="0" err="1"/>
              <a:t>P_</a:t>
            </a:r>
            <a:r>
              <a:rPr lang="it-IT" sz="2800" dirty="0"/>
              <a:t> _ _ _ _ </a:t>
            </a:r>
          </a:p>
          <a:p>
            <a:pPr>
              <a:lnSpc>
                <a:spcPct val="150000"/>
              </a:lnSpc>
            </a:pPr>
            <a:r>
              <a:rPr lang="it-IT" sz="2800" dirty="0"/>
              <a:t>4 – strumento musicale a soffio   F _ _ _ _ _</a:t>
            </a:r>
          </a:p>
          <a:p>
            <a:pPr>
              <a:lnSpc>
                <a:spcPct val="150000"/>
              </a:lnSpc>
            </a:pPr>
            <a:r>
              <a:rPr lang="it-IT" sz="2800" dirty="0"/>
              <a:t>5 – contiene l’immondizia              C _ _ _ _ _ _</a:t>
            </a:r>
          </a:p>
          <a:p>
            <a:endParaRPr lang="it-IT" dirty="0"/>
          </a:p>
          <a:p>
            <a:endParaRPr lang="it-I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5000" r="-25000"/>
          </a:stretch>
        </a:blipFill>
        <a:effectLst/>
      </p:bgPr>
    </p:bg>
    <p:spTree>
      <p:nvGrpSpPr>
        <p:cNvPr id="1" name=""/>
        <p:cNvGrpSpPr/>
        <p:nvPr/>
      </p:nvGrpSpPr>
      <p:grpSpPr>
        <a:xfrm>
          <a:off x="0" y="0"/>
          <a:ext cx="0" cy="0"/>
          <a:chOff x="0" y="0"/>
          <a:chExt cx="0" cy="0"/>
        </a:xfrm>
      </p:grpSpPr>
      <p:pic>
        <p:nvPicPr>
          <p:cNvPr id="6146" name="Picture 2" descr="Risultati immagini per nemo"/>
          <p:cNvPicPr>
            <a:picLocks noChangeAspect="1" noChangeArrowheads="1"/>
          </p:cNvPicPr>
          <p:nvPr/>
        </p:nvPicPr>
        <p:blipFill>
          <a:blip r:embed="rId3" cstate="print"/>
          <a:srcRect/>
          <a:stretch>
            <a:fillRect/>
          </a:stretch>
        </p:blipFill>
        <p:spPr bwMode="auto">
          <a:xfrm>
            <a:off x="5072066" y="4260673"/>
            <a:ext cx="3622453" cy="2597327"/>
          </a:xfrm>
          <a:prstGeom prst="rect">
            <a:avLst/>
          </a:prstGeom>
          <a:noFill/>
        </p:spPr>
      </p:pic>
      <p:sp>
        <p:nvSpPr>
          <p:cNvPr id="5" name="CasellaDiTesto 4"/>
          <p:cNvSpPr txBox="1"/>
          <p:nvPr/>
        </p:nvSpPr>
        <p:spPr>
          <a:xfrm>
            <a:off x="714348" y="500042"/>
            <a:ext cx="7786742" cy="3600986"/>
          </a:xfrm>
          <a:prstGeom prst="rect">
            <a:avLst/>
          </a:prstGeom>
          <a:noFill/>
        </p:spPr>
        <p:txBody>
          <a:bodyPr wrap="square" rtlCol="0">
            <a:spAutoFit/>
          </a:bodyPr>
          <a:lstStyle/>
          <a:p>
            <a:r>
              <a:rPr lang="it-IT" sz="2800" dirty="0" err="1">
                <a:latin typeface="Snap ITC" pitchFamily="82" charset="0"/>
                <a:ea typeface="MingLiU_HKSCS-ExtB" pitchFamily="18" charset="-120"/>
                <a:cs typeface="Verdana" pitchFamily="34" charset="0"/>
              </a:rPr>
              <a:t>Nemo</a:t>
            </a:r>
            <a:r>
              <a:rPr lang="it-IT" sz="2000" dirty="0">
                <a:latin typeface="Oxygen" pitchFamily="2" charset="0"/>
                <a:ea typeface="Verdana" pitchFamily="34" charset="0"/>
                <a:cs typeface="Verdana" pitchFamily="34" charset="0"/>
              </a:rPr>
              <a:t> è un piccolo pesce pagliaccio che vive dentro un anemone con il suo papà Marlin.</a:t>
            </a:r>
          </a:p>
          <a:p>
            <a:endParaRPr lang="it-IT" sz="2000" dirty="0">
              <a:latin typeface="Oxygen" pitchFamily="2" charset="0"/>
              <a:ea typeface="Verdana" pitchFamily="34" charset="0"/>
              <a:cs typeface="Verdana" pitchFamily="34" charset="0"/>
            </a:endParaRPr>
          </a:p>
          <a:p>
            <a:r>
              <a:rPr lang="it-IT" sz="2000" dirty="0">
                <a:latin typeface="Oxygen" pitchFamily="2" charset="0"/>
                <a:ea typeface="Verdana" pitchFamily="34" charset="0"/>
                <a:cs typeface="Verdana" pitchFamily="34" charset="0"/>
              </a:rPr>
              <a:t>Il suo primo giorno di scuola con i suoi amici pesci è un’esplorazione in mare aperto. Il Grande Blu. </a:t>
            </a:r>
          </a:p>
          <a:p>
            <a:endParaRPr lang="it-IT" sz="2000" dirty="0">
              <a:latin typeface="Oxygen" pitchFamily="2" charset="0"/>
              <a:ea typeface="Verdana" pitchFamily="34" charset="0"/>
              <a:cs typeface="Verdana" pitchFamily="34" charset="0"/>
            </a:endParaRPr>
          </a:p>
          <a:p>
            <a:r>
              <a:rPr lang="it-IT" sz="2000" dirty="0">
                <a:latin typeface="Oxygen" pitchFamily="2" charset="0"/>
                <a:ea typeface="Verdana" pitchFamily="34" charset="0"/>
                <a:cs typeface="Verdana" pitchFamily="34" charset="0"/>
              </a:rPr>
              <a:t>Suo padre Marlin è sempre preoccupato per lui.</a:t>
            </a:r>
          </a:p>
          <a:p>
            <a:endParaRPr lang="it-IT" sz="2000" dirty="0">
              <a:latin typeface="Oxygen" pitchFamily="2" charset="0"/>
              <a:ea typeface="Verdana" pitchFamily="34" charset="0"/>
              <a:cs typeface="Verdana" pitchFamily="34" charset="0"/>
            </a:endParaRPr>
          </a:p>
          <a:p>
            <a:endParaRPr lang="it-IT" sz="2000" dirty="0">
              <a:latin typeface="Oxygen" pitchFamily="2" charset="0"/>
              <a:ea typeface="Verdana" pitchFamily="34" charset="0"/>
              <a:cs typeface="Verdana" pitchFamily="34" charset="0"/>
            </a:endParaRPr>
          </a:p>
          <a:p>
            <a:r>
              <a:rPr lang="it-IT" sz="2000" dirty="0">
                <a:latin typeface="Oxygen" pitchFamily="2" charset="0"/>
                <a:ea typeface="Verdana" pitchFamily="34" charset="0"/>
                <a:cs typeface="Verdana" pitchFamily="34" charset="0"/>
              </a:rPr>
              <a:t>Prosegui nel gioco leggendo i comandi ed esercitando la tua comprensione.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2"/>
          <p:cNvPicPr>
            <a:picLocks noChangeAspect="1" noChangeArrowheads="1"/>
          </p:cNvPicPr>
          <p:nvPr/>
        </p:nvPicPr>
        <p:blipFill>
          <a:blip r:embed="rId2"/>
          <a:srcRect l="48316" t="39062" r="32467" b="18945"/>
          <a:stretch>
            <a:fillRect/>
          </a:stretch>
        </p:blipFill>
        <p:spPr bwMode="auto">
          <a:xfrm>
            <a:off x="7572396" y="357166"/>
            <a:ext cx="1214446" cy="1492034"/>
          </a:xfrm>
          <a:prstGeom prst="rect">
            <a:avLst/>
          </a:prstGeom>
          <a:noFill/>
          <a:ln w="9525">
            <a:noFill/>
            <a:miter lim="800000"/>
            <a:headEnd/>
            <a:tailEnd/>
          </a:ln>
          <a:effectLst/>
        </p:spPr>
      </p:pic>
      <p:sp>
        <p:nvSpPr>
          <p:cNvPr id="6" name="CasellaDiTesto 5"/>
          <p:cNvSpPr txBox="1"/>
          <p:nvPr/>
        </p:nvSpPr>
        <p:spPr>
          <a:xfrm>
            <a:off x="642910" y="1142984"/>
            <a:ext cx="7429552" cy="4739759"/>
          </a:xfrm>
          <a:prstGeom prst="rect">
            <a:avLst/>
          </a:prstGeom>
          <a:noFill/>
        </p:spPr>
        <p:txBody>
          <a:bodyPr wrap="square" rtlCol="0">
            <a:spAutoFit/>
          </a:bodyPr>
          <a:lstStyle/>
          <a:p>
            <a:r>
              <a:rPr lang="it-IT" sz="2800" dirty="0"/>
              <a:t>Scopri di cosa si tratta:</a:t>
            </a:r>
          </a:p>
          <a:p>
            <a:endParaRPr lang="it-IT" sz="2800" dirty="0"/>
          </a:p>
          <a:p>
            <a:pPr>
              <a:lnSpc>
                <a:spcPct val="150000"/>
              </a:lnSpc>
            </a:pPr>
            <a:r>
              <a:rPr lang="it-IT" sz="2800" dirty="0"/>
              <a:t>1- Ha rami e foglie                       A _ _ _ _ _ </a:t>
            </a:r>
          </a:p>
          <a:p>
            <a:pPr>
              <a:lnSpc>
                <a:spcPct val="150000"/>
              </a:lnSpc>
            </a:pPr>
            <a:r>
              <a:rPr lang="it-IT" sz="2800" dirty="0"/>
              <a:t>2- Dolci piccoli in scatolette      C _ _ _ _ _ _ _ _ _ _                        </a:t>
            </a:r>
          </a:p>
          <a:p>
            <a:pPr>
              <a:lnSpc>
                <a:spcPct val="150000"/>
              </a:lnSpc>
            </a:pPr>
            <a:r>
              <a:rPr lang="it-IT" sz="2800" dirty="0"/>
              <a:t>3 – sono nei film                              A _ _ _ _ _ </a:t>
            </a:r>
          </a:p>
          <a:p>
            <a:pPr>
              <a:lnSpc>
                <a:spcPct val="150000"/>
              </a:lnSpc>
            </a:pPr>
            <a:r>
              <a:rPr lang="it-IT" sz="2800" dirty="0"/>
              <a:t>4 – il vento sul mare le produce    O _ _ _ </a:t>
            </a:r>
          </a:p>
          <a:p>
            <a:pPr>
              <a:lnSpc>
                <a:spcPct val="150000"/>
              </a:lnSpc>
            </a:pPr>
            <a:r>
              <a:rPr lang="it-IT" sz="2800" dirty="0"/>
              <a:t>5 – serve per fare linee precise     R _ _ _ _ _ _ _</a:t>
            </a:r>
          </a:p>
          <a:p>
            <a:endParaRPr lang="it-IT" dirty="0"/>
          </a:p>
          <a:p>
            <a:endParaRPr lang="it-IT"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magine correlata"/>
          <p:cNvPicPr>
            <a:picLocks noChangeAspect="1" noChangeArrowheads="1"/>
          </p:cNvPicPr>
          <p:nvPr/>
        </p:nvPicPr>
        <p:blipFill>
          <a:blip r:embed="rId2"/>
          <a:srcRect/>
          <a:stretch>
            <a:fillRect/>
          </a:stretch>
        </p:blipFill>
        <p:spPr bwMode="auto">
          <a:xfrm>
            <a:off x="-1500230" y="0"/>
            <a:ext cx="11501518" cy="6858000"/>
          </a:xfrm>
          <a:prstGeom prst="rect">
            <a:avLst/>
          </a:prstGeom>
          <a:noFill/>
        </p:spPr>
      </p:pic>
      <p:sp>
        <p:nvSpPr>
          <p:cNvPr id="5" name="Rettangolo 4"/>
          <p:cNvSpPr/>
          <p:nvPr/>
        </p:nvSpPr>
        <p:spPr>
          <a:xfrm>
            <a:off x="3500430" y="428604"/>
            <a:ext cx="4666663" cy="707886"/>
          </a:xfrm>
          <a:prstGeom prst="rect">
            <a:avLst/>
          </a:prstGeom>
          <a:noFill/>
        </p:spPr>
        <p:txBody>
          <a:bodyPr wrap="none" lIns="91440" tIns="45720" rIns="91440" bIns="45720">
            <a:spAutoFit/>
          </a:bodyPr>
          <a:lstStyle/>
          <a:p>
            <a:pPr algn="ctr"/>
            <a:r>
              <a:rPr lang="it-IT"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howcard Gothic" pitchFamily="82" charset="0"/>
              </a:rPr>
              <a:t>Livello  3  “</a:t>
            </a:r>
            <a:r>
              <a:rPr lang="it-IT" sz="40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Showcard Gothic" pitchFamily="82" charset="0"/>
              </a:rPr>
              <a:t>dory</a:t>
            </a:r>
            <a:r>
              <a:rPr lang="it-IT"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howcard Gothic" pitchFamily="82"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Dory</a:t>
            </a:r>
            <a:r>
              <a:rPr lang="it-IT" dirty="0"/>
              <a:t> aiuta Marlin a trovare la corrente </a:t>
            </a:r>
            <a:r>
              <a:rPr lang="it-IT" dirty="0" err="1"/>
              <a:t>marina…</a:t>
            </a:r>
            <a:endParaRPr lang="it-IT" dirty="0"/>
          </a:p>
        </p:txBody>
      </p:sp>
      <p:sp>
        <p:nvSpPr>
          <p:cNvPr id="4" name="CasellaDiTesto 3"/>
          <p:cNvSpPr txBox="1"/>
          <p:nvPr/>
        </p:nvSpPr>
        <p:spPr>
          <a:xfrm>
            <a:off x="2214546" y="1714488"/>
            <a:ext cx="4714908" cy="707886"/>
          </a:xfrm>
          <a:prstGeom prst="rect">
            <a:avLst/>
          </a:prstGeom>
          <a:noFill/>
        </p:spPr>
        <p:txBody>
          <a:bodyPr wrap="square" rtlCol="0">
            <a:spAutoFit/>
          </a:bodyPr>
          <a:lstStyle/>
          <a:p>
            <a:pPr algn="ctr"/>
            <a:r>
              <a:rPr lang="it-IT" sz="4000" dirty="0">
                <a:solidFill>
                  <a:srgbClr val="0070C0"/>
                </a:solidFill>
                <a:latin typeface="Snap ITC" pitchFamily="82" charset="0"/>
              </a:rPr>
              <a:t>LIVELLO DORY</a:t>
            </a:r>
          </a:p>
        </p:txBody>
      </p:sp>
      <p:pic>
        <p:nvPicPr>
          <p:cNvPr id="40962" name="Picture 2" descr="Immagine correlata"/>
          <p:cNvPicPr>
            <a:picLocks noChangeAspect="1" noChangeArrowheads="1"/>
          </p:cNvPicPr>
          <p:nvPr/>
        </p:nvPicPr>
        <p:blipFill>
          <a:blip r:embed="rId3"/>
          <a:srcRect/>
          <a:stretch>
            <a:fillRect/>
          </a:stretch>
        </p:blipFill>
        <p:spPr bwMode="auto">
          <a:xfrm>
            <a:off x="1785918" y="2714620"/>
            <a:ext cx="5695950" cy="3695701"/>
          </a:xfrm>
          <a:prstGeom prst="rect">
            <a:avLst/>
          </a:prstGeom>
          <a:noFill/>
        </p:spPr>
      </p:pic>
      <p:pic>
        <p:nvPicPr>
          <p:cNvPr id="7" name="mitica dori.mp3">
            <a:hlinkClick r:id="" action="ppaction://media"/>
          </p:cNvPr>
          <p:cNvPicPr>
            <a:picLocks noRot="1" noChangeAspect="1"/>
          </p:cNvPicPr>
          <p:nvPr>
            <a:audioFile r:link="rId1"/>
          </p:nvPr>
        </p:nvPicPr>
        <p:blipFill>
          <a:blip r:embed="rId4"/>
          <a:stretch>
            <a:fillRect/>
          </a:stretch>
        </p:blipFill>
        <p:spPr>
          <a:xfrm>
            <a:off x="357158" y="607220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asellaDiTesto 4"/>
          <p:cNvSpPr txBox="1"/>
          <p:nvPr/>
        </p:nvSpPr>
        <p:spPr>
          <a:xfrm>
            <a:off x="785786" y="3214686"/>
            <a:ext cx="7643866" cy="2462213"/>
          </a:xfrm>
          <a:prstGeom prst="rect">
            <a:avLst/>
          </a:prstGeom>
          <a:noFill/>
        </p:spPr>
        <p:txBody>
          <a:bodyPr wrap="square" rtlCol="0">
            <a:spAutoFit/>
          </a:bodyPr>
          <a:lstStyle/>
          <a:p>
            <a:r>
              <a:rPr lang="it-IT" sz="3600" dirty="0"/>
              <a:t>Il maestro Manta può aiutarti !</a:t>
            </a:r>
          </a:p>
          <a:p>
            <a:endParaRPr lang="it-IT" sz="3600" dirty="0"/>
          </a:p>
          <a:p>
            <a:r>
              <a:rPr lang="it-IT" sz="2800" dirty="0"/>
              <a:t>Rispondi alle sue domande per superare il livello.</a:t>
            </a:r>
          </a:p>
          <a:p>
            <a:endParaRPr lang="it-IT" dirty="0"/>
          </a:p>
          <a:p>
            <a:endParaRPr lang="it-IT" dirty="0"/>
          </a:p>
          <a:p>
            <a:endParaRPr lang="it-IT" dirty="0"/>
          </a:p>
        </p:txBody>
      </p:sp>
      <p:sp>
        <p:nvSpPr>
          <p:cNvPr id="6" name="CasellaDiTesto 5"/>
          <p:cNvSpPr txBox="1"/>
          <p:nvPr/>
        </p:nvSpPr>
        <p:spPr>
          <a:xfrm>
            <a:off x="785786" y="2786058"/>
            <a:ext cx="7500990" cy="369332"/>
          </a:xfrm>
          <a:prstGeom prst="rect">
            <a:avLst/>
          </a:prstGeom>
          <a:noFill/>
        </p:spPr>
        <p:txBody>
          <a:bodyPr wrap="square" rtlCol="0">
            <a:spAutoFit/>
          </a:bodyPr>
          <a:lstStyle/>
          <a:p>
            <a:endParaRPr lang="it-IT"/>
          </a:p>
        </p:txBody>
      </p:sp>
      <p:pic>
        <p:nvPicPr>
          <p:cNvPr id="7" name="Picture 2" descr="Risultati immagini per nemo personaggi"/>
          <p:cNvPicPr>
            <a:picLocks noChangeAspect="1" noChangeArrowheads="1"/>
          </p:cNvPicPr>
          <p:nvPr/>
        </p:nvPicPr>
        <p:blipFill>
          <a:blip r:embed="rId3" cstate="print"/>
          <a:srcRect t="23786" b="4856"/>
          <a:stretch>
            <a:fillRect/>
          </a:stretch>
        </p:blipFill>
        <p:spPr bwMode="auto">
          <a:xfrm>
            <a:off x="928662" y="785794"/>
            <a:ext cx="4309652" cy="2000264"/>
          </a:xfrm>
          <a:prstGeom prst="rect">
            <a:avLst/>
          </a:prstGeom>
          <a:noFill/>
        </p:spPr>
      </p:pic>
      <p:pic>
        <p:nvPicPr>
          <p:cNvPr id="2" name="Picture 2"/>
          <p:cNvPicPr>
            <a:picLocks noChangeAspect="1" noChangeArrowheads="1"/>
          </p:cNvPicPr>
          <p:nvPr/>
        </p:nvPicPr>
        <p:blipFill>
          <a:blip r:embed="rId4"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pic>
        <p:nvPicPr>
          <p:cNvPr id="8" name="16 - Squishy.mp3">
            <a:hlinkClick r:id="" action="ppaction://media"/>
          </p:cNvPr>
          <p:cNvPicPr>
            <a:picLocks noRot="1" noChangeAspect="1"/>
          </p:cNvPicPr>
          <p:nvPr>
            <a:audioFile r:link="rId1"/>
          </p:nvPr>
        </p:nvPicPr>
        <p:blipFill>
          <a:blip r:embed="rId5"/>
          <a:stretch>
            <a:fillRect/>
          </a:stretch>
        </p:blipFill>
        <p:spPr>
          <a:xfrm>
            <a:off x="8358214" y="607220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isultati immagini per nemo personaggi"/>
          <p:cNvPicPr>
            <a:picLocks noChangeAspect="1" noChangeArrowheads="1"/>
          </p:cNvPicPr>
          <p:nvPr/>
        </p:nvPicPr>
        <p:blipFill>
          <a:blip r:embed="rId2" cstate="print"/>
          <a:srcRect t="23786" b="4856"/>
          <a:stretch>
            <a:fillRect/>
          </a:stretch>
        </p:blipFill>
        <p:spPr bwMode="auto">
          <a:xfrm>
            <a:off x="5643570" y="2786058"/>
            <a:ext cx="3214710" cy="1492062"/>
          </a:xfrm>
          <a:prstGeom prst="rect">
            <a:avLst/>
          </a:prstGeom>
          <a:noFill/>
        </p:spPr>
      </p:pic>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3108543"/>
          </a:xfrm>
          <a:prstGeom prst="rect">
            <a:avLst/>
          </a:prstGeom>
          <a:noFill/>
        </p:spPr>
        <p:txBody>
          <a:bodyPr wrap="square" rtlCol="0">
            <a:spAutoFit/>
          </a:bodyPr>
          <a:lstStyle/>
          <a:p>
            <a:r>
              <a:rPr lang="it-IT" sz="2800" dirty="0"/>
              <a:t>Leggi e rispondi:</a:t>
            </a:r>
          </a:p>
          <a:p>
            <a:endParaRPr lang="it-IT" sz="2800" dirty="0"/>
          </a:p>
          <a:p>
            <a:r>
              <a:rPr lang="it-IT" sz="2800" dirty="0"/>
              <a:t>Sott’acqua ci sono due cetrioli di mare, un polpo e una medusa. La medusa è blu. Il polpo è un chiacchierone mentre i due cetrioli di mare sono di colori diversi. </a:t>
            </a:r>
          </a:p>
          <a:p>
            <a:endParaRPr lang="it-IT" sz="2800" dirty="0"/>
          </a:p>
        </p:txBody>
      </p:sp>
      <p:sp>
        <p:nvSpPr>
          <p:cNvPr id="7" name="CasellaDiTesto 6"/>
          <p:cNvSpPr txBox="1"/>
          <p:nvPr/>
        </p:nvSpPr>
        <p:spPr>
          <a:xfrm>
            <a:off x="571472" y="4214818"/>
            <a:ext cx="7858180" cy="461665"/>
          </a:xfrm>
          <a:prstGeom prst="rect">
            <a:avLst/>
          </a:prstGeom>
          <a:noFill/>
        </p:spPr>
        <p:txBody>
          <a:bodyPr wrap="square" rtlCol="0">
            <a:spAutoFit/>
          </a:bodyPr>
          <a:lstStyle/>
          <a:p>
            <a:r>
              <a:rPr lang="it-IT" sz="2400" dirty="0"/>
              <a:t>1.  Di che colore è la medusa ?            ____________</a:t>
            </a:r>
          </a:p>
        </p:txBody>
      </p:sp>
      <p:sp>
        <p:nvSpPr>
          <p:cNvPr id="8" name="CasellaDiTesto 7"/>
          <p:cNvSpPr txBox="1"/>
          <p:nvPr/>
        </p:nvSpPr>
        <p:spPr>
          <a:xfrm>
            <a:off x="571472" y="4857760"/>
            <a:ext cx="7858180" cy="461665"/>
          </a:xfrm>
          <a:prstGeom prst="rect">
            <a:avLst/>
          </a:prstGeom>
          <a:noFill/>
        </p:spPr>
        <p:txBody>
          <a:bodyPr wrap="square" rtlCol="0">
            <a:spAutoFit/>
          </a:bodyPr>
          <a:lstStyle/>
          <a:p>
            <a:r>
              <a:rPr lang="it-IT" sz="2400" dirty="0"/>
              <a:t>2.  I cetrioli possono essere marroni?            _____________</a:t>
            </a:r>
          </a:p>
        </p:txBody>
      </p:sp>
      <p:sp>
        <p:nvSpPr>
          <p:cNvPr id="9" name="CasellaDiTesto 8"/>
          <p:cNvSpPr txBox="1"/>
          <p:nvPr/>
        </p:nvSpPr>
        <p:spPr>
          <a:xfrm>
            <a:off x="642910" y="5572140"/>
            <a:ext cx="7858180" cy="461665"/>
          </a:xfrm>
          <a:prstGeom prst="rect">
            <a:avLst/>
          </a:prstGeom>
          <a:noFill/>
        </p:spPr>
        <p:txBody>
          <a:bodyPr wrap="square" rtlCol="0">
            <a:spAutoFit/>
          </a:bodyPr>
          <a:lstStyle/>
          <a:p>
            <a:r>
              <a:rPr lang="it-IT" sz="2400" dirty="0"/>
              <a:t>3. Quale animale parla molto ?                       _____________</a:t>
            </a:r>
          </a:p>
        </p:txBody>
      </p:sp>
      <p:sp>
        <p:nvSpPr>
          <p:cNvPr id="10" name="CasellaDiTesto 9"/>
          <p:cNvSpPr txBox="1"/>
          <p:nvPr/>
        </p:nvSpPr>
        <p:spPr>
          <a:xfrm>
            <a:off x="5572132" y="4071942"/>
            <a:ext cx="1357322" cy="461665"/>
          </a:xfrm>
          <a:prstGeom prst="rect">
            <a:avLst/>
          </a:prstGeom>
          <a:noFill/>
        </p:spPr>
        <p:txBody>
          <a:bodyPr wrap="square" rtlCol="0">
            <a:spAutoFit/>
          </a:bodyPr>
          <a:lstStyle/>
          <a:p>
            <a:r>
              <a:rPr lang="it-IT" sz="2400" dirty="0">
                <a:solidFill>
                  <a:schemeClr val="tx2"/>
                </a:solidFill>
              </a:rPr>
              <a:t>blu</a:t>
            </a:r>
          </a:p>
        </p:txBody>
      </p:sp>
      <p:sp>
        <p:nvSpPr>
          <p:cNvPr id="11" name="CasellaDiTesto 10"/>
          <p:cNvSpPr txBox="1"/>
          <p:nvPr/>
        </p:nvSpPr>
        <p:spPr>
          <a:xfrm>
            <a:off x="5857884" y="4714884"/>
            <a:ext cx="2286016" cy="461665"/>
          </a:xfrm>
          <a:prstGeom prst="rect">
            <a:avLst/>
          </a:prstGeom>
          <a:noFill/>
        </p:spPr>
        <p:txBody>
          <a:bodyPr wrap="square" rtlCol="0">
            <a:spAutoFit/>
          </a:bodyPr>
          <a:lstStyle/>
          <a:p>
            <a:r>
              <a:rPr lang="it-IT" sz="2400" dirty="0">
                <a:solidFill>
                  <a:schemeClr val="tx2"/>
                </a:solidFill>
              </a:rPr>
              <a:t>No, sono diversi</a:t>
            </a:r>
          </a:p>
        </p:txBody>
      </p:sp>
      <p:sp>
        <p:nvSpPr>
          <p:cNvPr id="12" name="CasellaDiTesto 11"/>
          <p:cNvSpPr txBox="1"/>
          <p:nvPr/>
        </p:nvSpPr>
        <p:spPr>
          <a:xfrm>
            <a:off x="6286512" y="5429264"/>
            <a:ext cx="1357322" cy="461665"/>
          </a:xfrm>
          <a:prstGeom prst="rect">
            <a:avLst/>
          </a:prstGeom>
          <a:noFill/>
        </p:spPr>
        <p:txBody>
          <a:bodyPr wrap="square" rtlCol="0">
            <a:spAutoFit/>
          </a:bodyPr>
          <a:lstStyle/>
          <a:p>
            <a:r>
              <a:rPr lang="it-IT" sz="2400" dirty="0">
                <a:solidFill>
                  <a:schemeClr val="tx2"/>
                </a:solidFill>
              </a:rPr>
              <a:t>Il polpo</a:t>
            </a:r>
          </a:p>
        </p:txBody>
      </p:sp>
      <p:pic>
        <p:nvPicPr>
          <p:cNvPr id="14"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isultati immagini per nemo personaggi"/>
          <p:cNvPicPr>
            <a:picLocks noChangeAspect="1" noChangeArrowheads="1"/>
          </p:cNvPicPr>
          <p:nvPr/>
        </p:nvPicPr>
        <p:blipFill>
          <a:blip r:embed="rId2" cstate="print"/>
          <a:srcRect t="23786" b="4856"/>
          <a:stretch>
            <a:fillRect/>
          </a:stretch>
        </p:blipFill>
        <p:spPr bwMode="auto">
          <a:xfrm>
            <a:off x="5643570" y="2786058"/>
            <a:ext cx="3214710" cy="1492062"/>
          </a:xfrm>
          <a:prstGeom prst="rect">
            <a:avLst/>
          </a:prstGeom>
          <a:noFill/>
        </p:spPr>
      </p:pic>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3108543"/>
          </a:xfrm>
          <a:prstGeom prst="rect">
            <a:avLst/>
          </a:prstGeom>
          <a:noFill/>
        </p:spPr>
        <p:txBody>
          <a:bodyPr wrap="square" rtlCol="0">
            <a:spAutoFit/>
          </a:bodyPr>
          <a:lstStyle/>
          <a:p>
            <a:r>
              <a:rPr lang="it-IT" sz="2800" dirty="0"/>
              <a:t>Leggi e rispondi:</a:t>
            </a:r>
          </a:p>
          <a:p>
            <a:endParaRPr lang="it-IT" sz="2800" dirty="0"/>
          </a:p>
          <a:p>
            <a:r>
              <a:rPr lang="it-IT" sz="2800" dirty="0"/>
              <a:t>Una rana salta tra foglie di acero. Mentre un grillo canta sulla riva del lago. Quando il sole tramonta il grillo fa amicizia con la rana.  Poi il grillo cade in acqua e chiede aiuto. </a:t>
            </a:r>
          </a:p>
          <a:p>
            <a:endParaRPr lang="it-IT" sz="2800" dirty="0"/>
          </a:p>
        </p:txBody>
      </p:sp>
      <p:sp>
        <p:nvSpPr>
          <p:cNvPr id="7" name="CasellaDiTesto 6"/>
          <p:cNvSpPr txBox="1"/>
          <p:nvPr/>
        </p:nvSpPr>
        <p:spPr>
          <a:xfrm>
            <a:off x="571472" y="4214818"/>
            <a:ext cx="7858180" cy="461665"/>
          </a:xfrm>
          <a:prstGeom prst="rect">
            <a:avLst/>
          </a:prstGeom>
          <a:noFill/>
        </p:spPr>
        <p:txBody>
          <a:bodyPr wrap="square" rtlCol="0">
            <a:spAutoFit/>
          </a:bodyPr>
          <a:lstStyle/>
          <a:p>
            <a:r>
              <a:rPr lang="it-IT" sz="2400" dirty="0"/>
              <a:t>1.Quanti personaggi ci sono ?            ____________</a:t>
            </a:r>
          </a:p>
        </p:txBody>
      </p:sp>
      <p:sp>
        <p:nvSpPr>
          <p:cNvPr id="8" name="CasellaDiTesto 7"/>
          <p:cNvSpPr txBox="1"/>
          <p:nvPr/>
        </p:nvSpPr>
        <p:spPr>
          <a:xfrm>
            <a:off x="571472" y="4857760"/>
            <a:ext cx="7858180" cy="400110"/>
          </a:xfrm>
          <a:prstGeom prst="rect">
            <a:avLst/>
          </a:prstGeom>
          <a:noFill/>
        </p:spPr>
        <p:txBody>
          <a:bodyPr wrap="square" rtlCol="0">
            <a:spAutoFit/>
          </a:bodyPr>
          <a:lstStyle/>
          <a:p>
            <a:r>
              <a:rPr lang="it-IT" sz="2000" dirty="0"/>
              <a:t>2. Quando il grillo fa amicizia con la rana?            _____________</a:t>
            </a:r>
          </a:p>
        </p:txBody>
      </p:sp>
      <p:sp>
        <p:nvSpPr>
          <p:cNvPr id="9" name="CasellaDiTesto 8"/>
          <p:cNvSpPr txBox="1"/>
          <p:nvPr/>
        </p:nvSpPr>
        <p:spPr>
          <a:xfrm>
            <a:off x="642910" y="5572140"/>
            <a:ext cx="7858180" cy="400110"/>
          </a:xfrm>
          <a:prstGeom prst="rect">
            <a:avLst/>
          </a:prstGeom>
          <a:noFill/>
        </p:spPr>
        <p:txBody>
          <a:bodyPr wrap="square" rtlCol="0">
            <a:spAutoFit/>
          </a:bodyPr>
          <a:lstStyle/>
          <a:p>
            <a:r>
              <a:rPr lang="it-IT" sz="2000" dirty="0"/>
              <a:t>3. Secondo te la rana aiuterà il grillo?                       _____________</a:t>
            </a:r>
          </a:p>
        </p:txBody>
      </p:sp>
      <p:sp>
        <p:nvSpPr>
          <p:cNvPr id="10" name="CasellaDiTesto 9"/>
          <p:cNvSpPr txBox="1"/>
          <p:nvPr/>
        </p:nvSpPr>
        <p:spPr>
          <a:xfrm>
            <a:off x="5572132" y="4071942"/>
            <a:ext cx="1357322" cy="461665"/>
          </a:xfrm>
          <a:prstGeom prst="rect">
            <a:avLst/>
          </a:prstGeom>
          <a:noFill/>
        </p:spPr>
        <p:txBody>
          <a:bodyPr wrap="square" rtlCol="0">
            <a:spAutoFit/>
          </a:bodyPr>
          <a:lstStyle/>
          <a:p>
            <a:r>
              <a:rPr lang="it-IT" sz="2400" dirty="0">
                <a:solidFill>
                  <a:schemeClr val="tx2"/>
                </a:solidFill>
              </a:rPr>
              <a:t>due</a:t>
            </a:r>
          </a:p>
        </p:txBody>
      </p:sp>
      <p:sp>
        <p:nvSpPr>
          <p:cNvPr id="11" name="CasellaDiTesto 10"/>
          <p:cNvSpPr txBox="1"/>
          <p:nvPr/>
        </p:nvSpPr>
        <p:spPr>
          <a:xfrm>
            <a:off x="5500694" y="4714884"/>
            <a:ext cx="2286016" cy="461665"/>
          </a:xfrm>
          <a:prstGeom prst="rect">
            <a:avLst/>
          </a:prstGeom>
          <a:noFill/>
        </p:spPr>
        <p:txBody>
          <a:bodyPr wrap="square" rtlCol="0">
            <a:spAutoFit/>
          </a:bodyPr>
          <a:lstStyle/>
          <a:p>
            <a:r>
              <a:rPr lang="it-IT" sz="2400" dirty="0">
                <a:solidFill>
                  <a:schemeClr val="tx2"/>
                </a:solidFill>
              </a:rPr>
              <a:t>Al tramonto</a:t>
            </a:r>
          </a:p>
        </p:txBody>
      </p:sp>
      <p:sp>
        <p:nvSpPr>
          <p:cNvPr id="12" name="CasellaDiTesto 11"/>
          <p:cNvSpPr txBox="1"/>
          <p:nvPr/>
        </p:nvSpPr>
        <p:spPr>
          <a:xfrm>
            <a:off x="6286512" y="5429264"/>
            <a:ext cx="1357322" cy="461665"/>
          </a:xfrm>
          <a:prstGeom prst="rect">
            <a:avLst/>
          </a:prstGeom>
          <a:noFill/>
        </p:spPr>
        <p:txBody>
          <a:bodyPr wrap="square" rtlCol="0">
            <a:spAutoFit/>
          </a:bodyPr>
          <a:lstStyle/>
          <a:p>
            <a:r>
              <a:rPr lang="it-IT" sz="2400" dirty="0">
                <a:solidFill>
                  <a:schemeClr val="tx2"/>
                </a:solidFill>
              </a:rPr>
              <a:t>si</a:t>
            </a:r>
          </a:p>
        </p:txBody>
      </p:sp>
      <p:pic>
        <p:nvPicPr>
          <p:cNvPr id="14"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isultati immagini per nemo personaggi"/>
          <p:cNvPicPr>
            <a:picLocks noChangeAspect="1" noChangeArrowheads="1"/>
          </p:cNvPicPr>
          <p:nvPr/>
        </p:nvPicPr>
        <p:blipFill>
          <a:blip r:embed="rId2" cstate="print"/>
          <a:srcRect t="23786" b="4856"/>
          <a:stretch>
            <a:fillRect/>
          </a:stretch>
        </p:blipFill>
        <p:spPr bwMode="auto">
          <a:xfrm>
            <a:off x="5643570" y="2786058"/>
            <a:ext cx="3214710" cy="1492062"/>
          </a:xfrm>
          <a:prstGeom prst="rect">
            <a:avLst/>
          </a:prstGeom>
          <a:noFill/>
        </p:spPr>
      </p:pic>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6572296" cy="3539430"/>
          </a:xfrm>
          <a:prstGeom prst="rect">
            <a:avLst/>
          </a:prstGeom>
          <a:noFill/>
        </p:spPr>
        <p:txBody>
          <a:bodyPr wrap="square" rtlCol="0">
            <a:spAutoFit/>
          </a:bodyPr>
          <a:lstStyle/>
          <a:p>
            <a:r>
              <a:rPr lang="it-IT" sz="2800" dirty="0"/>
              <a:t>Leggi e rispondi:</a:t>
            </a:r>
          </a:p>
          <a:p>
            <a:endParaRPr lang="it-IT" sz="2800" dirty="0"/>
          </a:p>
          <a:p>
            <a:r>
              <a:rPr lang="it-IT" sz="2800" dirty="0"/>
              <a:t>La nonna prepara il pesce per pranzo. La bambina fa i compiti mentre il nonno taglia la legna. Quando il nonno finisce, va ad aiutare la nonna. La nonna non usa il prezzemolo ma solo l’aglio. </a:t>
            </a:r>
          </a:p>
          <a:p>
            <a:endParaRPr lang="it-IT" sz="2800" dirty="0"/>
          </a:p>
        </p:txBody>
      </p:sp>
      <p:sp>
        <p:nvSpPr>
          <p:cNvPr id="7" name="CasellaDiTesto 6"/>
          <p:cNvSpPr txBox="1"/>
          <p:nvPr/>
        </p:nvSpPr>
        <p:spPr>
          <a:xfrm>
            <a:off x="571472" y="4214818"/>
            <a:ext cx="7858180" cy="461665"/>
          </a:xfrm>
          <a:prstGeom prst="rect">
            <a:avLst/>
          </a:prstGeom>
          <a:noFill/>
        </p:spPr>
        <p:txBody>
          <a:bodyPr wrap="square" rtlCol="0">
            <a:spAutoFit/>
          </a:bodyPr>
          <a:lstStyle/>
          <a:p>
            <a:r>
              <a:rPr lang="it-IT" sz="2400" dirty="0"/>
              <a:t>1. Il nonno prepara il pesce?            ____________</a:t>
            </a:r>
          </a:p>
        </p:txBody>
      </p:sp>
      <p:sp>
        <p:nvSpPr>
          <p:cNvPr id="8" name="CasellaDiTesto 7"/>
          <p:cNvSpPr txBox="1"/>
          <p:nvPr/>
        </p:nvSpPr>
        <p:spPr>
          <a:xfrm>
            <a:off x="571472" y="4857760"/>
            <a:ext cx="7858180" cy="400110"/>
          </a:xfrm>
          <a:prstGeom prst="rect">
            <a:avLst/>
          </a:prstGeom>
          <a:noFill/>
        </p:spPr>
        <p:txBody>
          <a:bodyPr wrap="square" rtlCol="0">
            <a:spAutoFit/>
          </a:bodyPr>
          <a:lstStyle/>
          <a:p>
            <a:r>
              <a:rPr lang="it-IT" sz="2000" dirty="0"/>
              <a:t>2. La nonna usa solo il prezzemolo   ?            _____________</a:t>
            </a:r>
          </a:p>
        </p:txBody>
      </p:sp>
      <p:sp>
        <p:nvSpPr>
          <p:cNvPr id="9" name="CasellaDiTesto 8"/>
          <p:cNvSpPr txBox="1"/>
          <p:nvPr/>
        </p:nvSpPr>
        <p:spPr>
          <a:xfrm>
            <a:off x="642910" y="5572140"/>
            <a:ext cx="7858180" cy="400110"/>
          </a:xfrm>
          <a:prstGeom prst="rect">
            <a:avLst/>
          </a:prstGeom>
          <a:noFill/>
        </p:spPr>
        <p:txBody>
          <a:bodyPr wrap="square" rtlCol="0">
            <a:spAutoFit/>
          </a:bodyPr>
          <a:lstStyle/>
          <a:p>
            <a:r>
              <a:rPr lang="it-IT" sz="2000" dirty="0"/>
              <a:t>3. la bambina fa i compiti dopo pranzo?                       _____________</a:t>
            </a:r>
          </a:p>
        </p:txBody>
      </p:sp>
      <p:sp>
        <p:nvSpPr>
          <p:cNvPr id="10" name="CasellaDiTesto 9"/>
          <p:cNvSpPr txBox="1"/>
          <p:nvPr/>
        </p:nvSpPr>
        <p:spPr>
          <a:xfrm>
            <a:off x="5572132" y="4071942"/>
            <a:ext cx="1357322" cy="461665"/>
          </a:xfrm>
          <a:prstGeom prst="rect">
            <a:avLst/>
          </a:prstGeom>
          <a:noFill/>
        </p:spPr>
        <p:txBody>
          <a:bodyPr wrap="square" rtlCol="0">
            <a:spAutoFit/>
          </a:bodyPr>
          <a:lstStyle/>
          <a:p>
            <a:r>
              <a:rPr lang="it-IT" sz="2400" dirty="0">
                <a:solidFill>
                  <a:schemeClr val="tx2"/>
                </a:solidFill>
              </a:rPr>
              <a:t>si</a:t>
            </a:r>
          </a:p>
        </p:txBody>
      </p:sp>
      <p:sp>
        <p:nvSpPr>
          <p:cNvPr id="11" name="CasellaDiTesto 10"/>
          <p:cNvSpPr txBox="1"/>
          <p:nvPr/>
        </p:nvSpPr>
        <p:spPr>
          <a:xfrm>
            <a:off x="4857752" y="4714884"/>
            <a:ext cx="2928958" cy="461665"/>
          </a:xfrm>
          <a:prstGeom prst="rect">
            <a:avLst/>
          </a:prstGeom>
          <a:noFill/>
        </p:spPr>
        <p:txBody>
          <a:bodyPr wrap="square" rtlCol="0">
            <a:spAutoFit/>
          </a:bodyPr>
          <a:lstStyle/>
          <a:p>
            <a:r>
              <a:rPr lang="it-IT" sz="2400" dirty="0">
                <a:solidFill>
                  <a:schemeClr val="tx2"/>
                </a:solidFill>
              </a:rPr>
              <a:t>No, usa solo l’aglio</a:t>
            </a:r>
          </a:p>
        </p:txBody>
      </p:sp>
      <p:sp>
        <p:nvSpPr>
          <p:cNvPr id="12" name="CasellaDiTesto 11"/>
          <p:cNvSpPr txBox="1"/>
          <p:nvPr/>
        </p:nvSpPr>
        <p:spPr>
          <a:xfrm>
            <a:off x="5857884" y="5429264"/>
            <a:ext cx="1785950" cy="461665"/>
          </a:xfrm>
          <a:prstGeom prst="rect">
            <a:avLst/>
          </a:prstGeom>
          <a:noFill/>
        </p:spPr>
        <p:txBody>
          <a:bodyPr wrap="square" rtlCol="0">
            <a:spAutoFit/>
          </a:bodyPr>
          <a:lstStyle/>
          <a:p>
            <a:r>
              <a:rPr lang="it-IT" sz="2400" dirty="0">
                <a:solidFill>
                  <a:schemeClr val="tx2"/>
                </a:solidFill>
              </a:rPr>
              <a:t>No, prima</a:t>
            </a:r>
          </a:p>
        </p:txBody>
      </p:sp>
      <p:pic>
        <p:nvPicPr>
          <p:cNvPr id="14"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2677656"/>
          </a:xfrm>
          <a:prstGeom prst="rect">
            <a:avLst/>
          </a:prstGeom>
          <a:noFill/>
        </p:spPr>
        <p:txBody>
          <a:bodyPr wrap="square" rtlCol="0">
            <a:spAutoFit/>
          </a:bodyPr>
          <a:lstStyle/>
          <a:p>
            <a:r>
              <a:rPr lang="it-IT" sz="2800" dirty="0" err="1"/>
              <a:t>Dory</a:t>
            </a:r>
            <a:r>
              <a:rPr lang="it-IT" sz="2800" dirty="0"/>
              <a:t> perde la </a:t>
            </a:r>
            <a:r>
              <a:rPr lang="it-IT" sz="2800" dirty="0" err="1"/>
              <a:t>memoria…</a:t>
            </a:r>
            <a:r>
              <a:rPr lang="it-IT" sz="2800" dirty="0"/>
              <a:t> </a:t>
            </a:r>
          </a:p>
          <a:p>
            <a:endParaRPr lang="it-IT" sz="2800" dirty="0"/>
          </a:p>
          <a:p>
            <a:r>
              <a:rPr lang="it-IT" sz="2800" dirty="0"/>
              <a:t>Scopri cosa </a:t>
            </a:r>
            <a:r>
              <a:rPr lang="it-IT" sz="2800" dirty="0" err="1"/>
              <a:t>dice…</a:t>
            </a:r>
            <a:r>
              <a:rPr lang="it-IT" sz="2800" dirty="0"/>
              <a:t> </a:t>
            </a:r>
          </a:p>
          <a:p>
            <a:endParaRPr lang="it-IT" sz="2800" dirty="0"/>
          </a:p>
          <a:p>
            <a:endParaRPr lang="it-IT" sz="2800" dirty="0"/>
          </a:p>
          <a:p>
            <a:endParaRPr lang="it-IT" sz="2800" dirty="0"/>
          </a:p>
        </p:txBody>
      </p:sp>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pic>
        <p:nvPicPr>
          <p:cNvPr id="1028" name="Picture 4" descr="Risultati immagini per dory"/>
          <p:cNvPicPr>
            <a:picLocks noChangeAspect="1" noChangeArrowheads="1"/>
          </p:cNvPicPr>
          <p:nvPr/>
        </p:nvPicPr>
        <p:blipFill>
          <a:blip r:embed="rId3"/>
          <a:srcRect/>
          <a:stretch>
            <a:fillRect/>
          </a:stretch>
        </p:blipFill>
        <p:spPr bwMode="auto">
          <a:xfrm>
            <a:off x="5000628" y="1571612"/>
            <a:ext cx="3214710" cy="4224129"/>
          </a:xfrm>
          <a:prstGeom prst="rect">
            <a:avLst/>
          </a:prstGeom>
          <a:noFill/>
        </p:spPr>
      </p:pic>
      <p:pic>
        <p:nvPicPr>
          <p:cNvPr id="16" name="Perdita di Memoria a Breve Termine HD.mp3">
            <a:hlinkClick r:id="" action="ppaction://media"/>
          </p:cNvPr>
          <p:cNvPicPr>
            <a:picLocks noRot="1" noChangeAspect="1"/>
          </p:cNvPicPr>
          <p:nvPr>
            <a:audioFile r:link="rId1"/>
          </p:nvPr>
        </p:nvPicPr>
        <p:blipFill>
          <a:blip r:embed="rId4"/>
          <a:stretch>
            <a:fillRect/>
          </a:stretch>
        </p:blipFill>
        <p:spPr>
          <a:xfrm>
            <a:off x="571472" y="600076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1815882"/>
          </a:xfrm>
          <a:prstGeom prst="rect">
            <a:avLst/>
          </a:prstGeom>
          <a:noFill/>
        </p:spPr>
        <p:txBody>
          <a:bodyPr wrap="square" rtlCol="0">
            <a:spAutoFit/>
          </a:bodyPr>
          <a:lstStyle/>
          <a:p>
            <a:r>
              <a:rPr lang="it-IT" sz="2800" dirty="0"/>
              <a:t>Leggi e rispondi:</a:t>
            </a:r>
          </a:p>
          <a:p>
            <a:endParaRPr lang="it-IT" sz="2800" dirty="0"/>
          </a:p>
          <a:p>
            <a:endParaRPr lang="it-IT" sz="2800" dirty="0"/>
          </a:p>
          <a:p>
            <a:endParaRPr lang="it-IT" sz="2800" dirty="0"/>
          </a:p>
        </p:txBody>
      </p:sp>
      <p:pic>
        <p:nvPicPr>
          <p:cNvPr id="1026" name="Picture 2"/>
          <p:cNvPicPr>
            <a:picLocks noChangeAspect="1" noChangeArrowheads="1"/>
          </p:cNvPicPr>
          <p:nvPr/>
        </p:nvPicPr>
        <p:blipFill>
          <a:blip r:embed="rId2"/>
          <a:srcRect l="13177" t="37109" r="62116" b="37500"/>
          <a:stretch>
            <a:fillRect/>
          </a:stretch>
        </p:blipFill>
        <p:spPr bwMode="auto">
          <a:xfrm>
            <a:off x="785786" y="1428736"/>
            <a:ext cx="4572032" cy="2857520"/>
          </a:xfrm>
          <a:prstGeom prst="rect">
            <a:avLst/>
          </a:prstGeom>
          <a:noFill/>
          <a:ln w="9525">
            <a:noFill/>
            <a:miter lim="800000"/>
            <a:headEnd/>
            <a:tailEnd/>
          </a:ln>
          <a:effectLst/>
        </p:spPr>
      </p:pic>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sp>
        <p:nvSpPr>
          <p:cNvPr id="15" name="Rettangolo 14"/>
          <p:cNvSpPr/>
          <p:nvPr/>
        </p:nvSpPr>
        <p:spPr>
          <a:xfrm>
            <a:off x="2071670" y="4929198"/>
            <a:ext cx="5286412"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L’arancia</a:t>
            </a:r>
          </a:p>
        </p:txBody>
      </p:sp>
      <p:pic>
        <p:nvPicPr>
          <p:cNvPr id="7"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1815882"/>
          </a:xfrm>
          <a:prstGeom prst="rect">
            <a:avLst/>
          </a:prstGeom>
          <a:noFill/>
        </p:spPr>
        <p:txBody>
          <a:bodyPr wrap="square" rtlCol="0">
            <a:spAutoFit/>
          </a:bodyPr>
          <a:lstStyle/>
          <a:p>
            <a:r>
              <a:rPr lang="it-IT" sz="2800" dirty="0"/>
              <a:t>Leggi e rispondi:</a:t>
            </a:r>
          </a:p>
          <a:p>
            <a:endParaRPr lang="it-IT" sz="2800" dirty="0"/>
          </a:p>
          <a:p>
            <a:endParaRPr lang="it-IT" sz="2800" dirty="0"/>
          </a:p>
          <a:p>
            <a:endParaRPr lang="it-IT" sz="2800" dirty="0"/>
          </a:p>
        </p:txBody>
      </p:sp>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sp>
        <p:nvSpPr>
          <p:cNvPr id="15" name="Rettangolo 14"/>
          <p:cNvSpPr/>
          <p:nvPr/>
        </p:nvSpPr>
        <p:spPr>
          <a:xfrm>
            <a:off x="2071670" y="4929198"/>
            <a:ext cx="5286412"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La castagna</a:t>
            </a:r>
          </a:p>
        </p:txBody>
      </p:sp>
      <p:pic>
        <p:nvPicPr>
          <p:cNvPr id="2050" name="Picture 2"/>
          <p:cNvPicPr>
            <a:picLocks noChangeAspect="1" noChangeArrowheads="1"/>
          </p:cNvPicPr>
          <p:nvPr/>
        </p:nvPicPr>
        <p:blipFill>
          <a:blip r:embed="rId2"/>
          <a:srcRect l="12079" t="37109" r="67635" b="36523"/>
          <a:stretch>
            <a:fillRect/>
          </a:stretch>
        </p:blipFill>
        <p:spPr bwMode="auto">
          <a:xfrm>
            <a:off x="785785" y="1500173"/>
            <a:ext cx="4000529" cy="2923463"/>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magine correlata"/>
          <p:cNvPicPr>
            <a:picLocks noChangeAspect="1" noChangeArrowheads="1" noCrop="1"/>
          </p:cNvPicPr>
          <p:nvPr/>
        </p:nvPicPr>
        <p:blipFill>
          <a:blip r:embed="rId2"/>
          <a:srcRect/>
          <a:stretch>
            <a:fillRect/>
          </a:stretch>
        </p:blipFill>
        <p:spPr bwMode="auto">
          <a:xfrm>
            <a:off x="0" y="1214422"/>
            <a:ext cx="3786182" cy="3956560"/>
          </a:xfrm>
          <a:prstGeom prst="rect">
            <a:avLst/>
          </a:prstGeom>
          <a:noFill/>
        </p:spPr>
      </p:pic>
      <p:sp>
        <p:nvSpPr>
          <p:cNvPr id="3" name="CasellaDiTesto 2"/>
          <p:cNvSpPr txBox="1"/>
          <p:nvPr/>
        </p:nvSpPr>
        <p:spPr>
          <a:xfrm>
            <a:off x="4286248" y="1071546"/>
            <a:ext cx="4214842" cy="4708981"/>
          </a:xfrm>
          <a:prstGeom prst="rect">
            <a:avLst/>
          </a:prstGeom>
          <a:noFill/>
        </p:spPr>
        <p:txBody>
          <a:bodyPr wrap="square" rtlCol="0">
            <a:spAutoFit/>
          </a:bodyPr>
          <a:lstStyle/>
          <a:p>
            <a:r>
              <a:rPr lang="it-IT" sz="2400" dirty="0" err="1"/>
              <a:t>Nemo</a:t>
            </a:r>
            <a:r>
              <a:rPr lang="it-IT" sz="2400" dirty="0"/>
              <a:t> vuole scoprire cosa c’è oltre la barriera corallina. </a:t>
            </a:r>
          </a:p>
          <a:p>
            <a:endParaRPr lang="it-IT" sz="2400" dirty="0"/>
          </a:p>
          <a:p>
            <a:r>
              <a:rPr lang="it-IT" sz="2400" dirty="0"/>
              <a:t>Ma suo padre Marlin lo mette in guardia.</a:t>
            </a:r>
          </a:p>
          <a:p>
            <a:endParaRPr lang="it-IT" sz="2400" dirty="0"/>
          </a:p>
          <a:p>
            <a:endParaRPr lang="it-IT" sz="2400" dirty="0"/>
          </a:p>
          <a:p>
            <a:r>
              <a:rPr lang="it-IT" sz="2400" dirty="0" err="1"/>
              <a:t>Nemo</a:t>
            </a:r>
            <a:r>
              <a:rPr lang="it-IT" sz="2400" dirty="0"/>
              <a:t> è un pesciolino coraggioso e sfida i suoi compagni ad andare più vicino possibile al motoscafo. </a:t>
            </a:r>
          </a:p>
          <a:p>
            <a:endParaRPr lang="it-IT" dirty="0"/>
          </a:p>
          <a:p>
            <a:r>
              <a:rPr lang="it-IT"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1815882"/>
          </a:xfrm>
          <a:prstGeom prst="rect">
            <a:avLst/>
          </a:prstGeom>
          <a:noFill/>
        </p:spPr>
        <p:txBody>
          <a:bodyPr wrap="square" rtlCol="0">
            <a:spAutoFit/>
          </a:bodyPr>
          <a:lstStyle/>
          <a:p>
            <a:r>
              <a:rPr lang="it-IT" sz="2800" dirty="0"/>
              <a:t>Leggi e rispondi:</a:t>
            </a:r>
          </a:p>
          <a:p>
            <a:endParaRPr lang="it-IT" sz="2800" dirty="0"/>
          </a:p>
          <a:p>
            <a:endParaRPr lang="it-IT" sz="2800" dirty="0"/>
          </a:p>
          <a:p>
            <a:endParaRPr lang="it-IT" sz="2800" dirty="0"/>
          </a:p>
        </p:txBody>
      </p:sp>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sp>
        <p:nvSpPr>
          <p:cNvPr id="15" name="Rettangolo 14"/>
          <p:cNvSpPr/>
          <p:nvPr/>
        </p:nvSpPr>
        <p:spPr>
          <a:xfrm>
            <a:off x="2071670" y="4929198"/>
            <a:ext cx="5286412"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L’uovo</a:t>
            </a:r>
          </a:p>
        </p:txBody>
      </p:sp>
      <p:pic>
        <p:nvPicPr>
          <p:cNvPr id="3074" name="Picture 2"/>
          <p:cNvPicPr>
            <a:picLocks noChangeAspect="1" noChangeArrowheads="1"/>
          </p:cNvPicPr>
          <p:nvPr/>
        </p:nvPicPr>
        <p:blipFill>
          <a:blip r:embed="rId2"/>
          <a:srcRect l="12079" t="41016" r="62665" b="35546"/>
          <a:stretch>
            <a:fillRect/>
          </a:stretch>
        </p:blipFill>
        <p:spPr bwMode="auto">
          <a:xfrm>
            <a:off x="642910" y="1643050"/>
            <a:ext cx="4655376" cy="2428892"/>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1815882"/>
          </a:xfrm>
          <a:prstGeom prst="rect">
            <a:avLst/>
          </a:prstGeom>
          <a:noFill/>
        </p:spPr>
        <p:txBody>
          <a:bodyPr wrap="square" rtlCol="0">
            <a:spAutoFit/>
          </a:bodyPr>
          <a:lstStyle/>
          <a:p>
            <a:r>
              <a:rPr lang="it-IT" sz="2800" dirty="0"/>
              <a:t>Leggi e rispondi:</a:t>
            </a:r>
          </a:p>
          <a:p>
            <a:endParaRPr lang="it-IT" sz="2800" dirty="0"/>
          </a:p>
          <a:p>
            <a:endParaRPr lang="it-IT" sz="2800" dirty="0"/>
          </a:p>
          <a:p>
            <a:endParaRPr lang="it-IT" sz="2800" dirty="0"/>
          </a:p>
        </p:txBody>
      </p:sp>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sp>
        <p:nvSpPr>
          <p:cNvPr id="15" name="Rettangolo 14"/>
          <p:cNvSpPr/>
          <p:nvPr/>
        </p:nvSpPr>
        <p:spPr>
          <a:xfrm>
            <a:off x="2071670" y="4929198"/>
            <a:ext cx="5286412"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Le formiche</a:t>
            </a:r>
          </a:p>
        </p:txBody>
      </p:sp>
      <p:pic>
        <p:nvPicPr>
          <p:cNvPr id="4098" name="Picture 2"/>
          <p:cNvPicPr>
            <a:picLocks noChangeAspect="1" noChangeArrowheads="1"/>
          </p:cNvPicPr>
          <p:nvPr/>
        </p:nvPicPr>
        <p:blipFill>
          <a:blip r:embed="rId2"/>
          <a:srcRect l="12079" t="40039" r="64861" b="35547"/>
          <a:stretch>
            <a:fillRect/>
          </a:stretch>
        </p:blipFill>
        <p:spPr bwMode="auto">
          <a:xfrm>
            <a:off x="1000100" y="1785926"/>
            <a:ext cx="4200554" cy="2500330"/>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1815882"/>
          </a:xfrm>
          <a:prstGeom prst="rect">
            <a:avLst/>
          </a:prstGeom>
          <a:noFill/>
        </p:spPr>
        <p:txBody>
          <a:bodyPr wrap="square" rtlCol="0">
            <a:spAutoFit/>
          </a:bodyPr>
          <a:lstStyle/>
          <a:p>
            <a:r>
              <a:rPr lang="it-IT" sz="2800" dirty="0"/>
              <a:t>Leggi e rispondi:</a:t>
            </a:r>
          </a:p>
          <a:p>
            <a:endParaRPr lang="it-IT" sz="2800" dirty="0"/>
          </a:p>
          <a:p>
            <a:endParaRPr lang="it-IT" sz="2800" dirty="0"/>
          </a:p>
          <a:p>
            <a:endParaRPr lang="it-IT" sz="2800" dirty="0"/>
          </a:p>
        </p:txBody>
      </p:sp>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sp>
        <p:nvSpPr>
          <p:cNvPr id="15" name="Rettangolo 14"/>
          <p:cNvSpPr/>
          <p:nvPr/>
        </p:nvSpPr>
        <p:spPr>
          <a:xfrm>
            <a:off x="2071670" y="4929198"/>
            <a:ext cx="5286412"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Gli occhi</a:t>
            </a:r>
          </a:p>
        </p:txBody>
      </p:sp>
      <p:pic>
        <p:nvPicPr>
          <p:cNvPr id="6146" name="Picture 2"/>
          <p:cNvPicPr>
            <a:picLocks noChangeAspect="1" noChangeArrowheads="1"/>
          </p:cNvPicPr>
          <p:nvPr/>
        </p:nvPicPr>
        <p:blipFill>
          <a:blip r:embed="rId2"/>
          <a:srcRect l="10432" t="56641" r="63214" b="27734"/>
          <a:stretch>
            <a:fillRect/>
          </a:stretch>
        </p:blipFill>
        <p:spPr bwMode="auto">
          <a:xfrm>
            <a:off x="714348" y="1785926"/>
            <a:ext cx="4714908" cy="1571636"/>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p:cNvSpPr txBox="1"/>
          <p:nvPr/>
        </p:nvSpPr>
        <p:spPr>
          <a:xfrm>
            <a:off x="571472" y="571480"/>
            <a:ext cx="7429552" cy="1815882"/>
          </a:xfrm>
          <a:prstGeom prst="rect">
            <a:avLst/>
          </a:prstGeom>
          <a:noFill/>
        </p:spPr>
        <p:txBody>
          <a:bodyPr wrap="square" rtlCol="0">
            <a:spAutoFit/>
          </a:bodyPr>
          <a:lstStyle/>
          <a:p>
            <a:r>
              <a:rPr lang="it-IT" sz="2800" dirty="0"/>
              <a:t>Leggi e rispondi:</a:t>
            </a:r>
          </a:p>
          <a:p>
            <a:endParaRPr lang="it-IT" sz="2800" dirty="0"/>
          </a:p>
          <a:p>
            <a:endParaRPr lang="it-IT" sz="2800" dirty="0"/>
          </a:p>
          <a:p>
            <a:endParaRPr lang="it-IT" sz="2800" dirty="0"/>
          </a:p>
        </p:txBody>
      </p:sp>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sp>
        <p:nvSpPr>
          <p:cNvPr id="15" name="Rettangolo 14"/>
          <p:cNvSpPr/>
          <p:nvPr/>
        </p:nvSpPr>
        <p:spPr>
          <a:xfrm>
            <a:off x="2071670" y="4929198"/>
            <a:ext cx="5286412"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I denti</a:t>
            </a:r>
          </a:p>
        </p:txBody>
      </p:sp>
      <p:pic>
        <p:nvPicPr>
          <p:cNvPr id="7170" name="Picture 2"/>
          <p:cNvPicPr>
            <a:picLocks noChangeAspect="1" noChangeArrowheads="1"/>
          </p:cNvPicPr>
          <p:nvPr/>
        </p:nvPicPr>
        <p:blipFill>
          <a:blip r:embed="rId2"/>
          <a:srcRect l="12628" t="38086" r="69253" b="36523"/>
          <a:stretch>
            <a:fillRect/>
          </a:stretch>
        </p:blipFill>
        <p:spPr bwMode="auto">
          <a:xfrm>
            <a:off x="1214414" y="1500174"/>
            <a:ext cx="3786214" cy="2983078"/>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l="34590" t="39062" r="39055" b="16015"/>
          <a:stretch>
            <a:fillRect/>
          </a:stretch>
        </p:blipFill>
        <p:spPr bwMode="auto">
          <a:xfrm>
            <a:off x="7572396" y="428604"/>
            <a:ext cx="1143008" cy="1095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isultati immagini per bruto nemo"/>
          <p:cNvPicPr>
            <a:picLocks noChangeAspect="1" noChangeArrowheads="1"/>
          </p:cNvPicPr>
          <p:nvPr/>
        </p:nvPicPr>
        <p:blipFill>
          <a:blip r:embed="rId2"/>
          <a:srcRect/>
          <a:stretch>
            <a:fillRect/>
          </a:stretch>
        </p:blipFill>
        <p:spPr bwMode="auto">
          <a:xfrm>
            <a:off x="-214346" y="0"/>
            <a:ext cx="9358346" cy="6858000"/>
          </a:xfrm>
          <a:prstGeom prst="rect">
            <a:avLst/>
          </a:prstGeom>
          <a:noFill/>
        </p:spPr>
      </p:pic>
      <p:sp>
        <p:nvSpPr>
          <p:cNvPr id="6" name="Rettangolo 5"/>
          <p:cNvSpPr/>
          <p:nvPr/>
        </p:nvSpPr>
        <p:spPr>
          <a:xfrm>
            <a:off x="3929058" y="428604"/>
            <a:ext cx="4980851" cy="707886"/>
          </a:xfrm>
          <a:prstGeom prst="rect">
            <a:avLst/>
          </a:prstGeom>
          <a:noFill/>
        </p:spPr>
        <p:txBody>
          <a:bodyPr wrap="none" lIns="91440" tIns="45720" rIns="91440" bIns="45720">
            <a:spAutoFit/>
          </a:bodyPr>
          <a:lstStyle/>
          <a:p>
            <a:pPr algn="ctr"/>
            <a:r>
              <a:rPr lang="it-IT"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howcard Gothic" pitchFamily="82" charset="0"/>
              </a:rPr>
              <a:t>Livello  3  “bruto”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000232" y="357166"/>
            <a:ext cx="5429288" cy="646331"/>
          </a:xfrm>
          <a:prstGeom prst="rect">
            <a:avLst/>
          </a:prstGeom>
          <a:noFill/>
        </p:spPr>
        <p:txBody>
          <a:bodyPr wrap="square" rtlCol="0">
            <a:spAutoFit/>
          </a:bodyPr>
          <a:lstStyle/>
          <a:p>
            <a:r>
              <a:rPr lang="it-IT"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rPr>
              <a:t>Porta un amico </a:t>
            </a:r>
            <a:r>
              <a:rPr lang="it-IT" sz="36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rPr>
              <a:t>pesce…</a:t>
            </a:r>
            <a:endParaRPr lang="it-IT"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endParaRPr>
          </a:p>
        </p:txBody>
      </p:sp>
      <p:pic>
        <p:nvPicPr>
          <p:cNvPr id="4" name="Porta un amico pesce Finding Nemo.mp4">
            <a:hlinkClick r:id="" action="ppaction://media"/>
          </p:cNvPr>
          <p:cNvPicPr>
            <a:picLocks noRot="1" noChangeAspect="1"/>
          </p:cNvPicPr>
          <p:nvPr>
            <a:videoFile r:link="rId1"/>
          </p:nvPr>
        </p:nvPicPr>
        <p:blipFill>
          <a:blip r:embed="rId3"/>
          <a:stretch>
            <a:fillRect/>
          </a:stretch>
        </p:blipFill>
        <p:spPr>
          <a:xfrm>
            <a:off x="214282" y="1285860"/>
            <a:ext cx="8636060" cy="4857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CasellaDiTesto 13"/>
          <p:cNvSpPr txBox="1"/>
          <p:nvPr/>
        </p:nvSpPr>
        <p:spPr>
          <a:xfrm>
            <a:off x="928662" y="4429133"/>
            <a:ext cx="7429552" cy="1384995"/>
          </a:xfrm>
          <a:prstGeom prst="rect">
            <a:avLst/>
          </a:prstGeom>
          <a:noFill/>
        </p:spPr>
        <p:txBody>
          <a:bodyPr wrap="square" rtlCol="0">
            <a:spAutoFit/>
          </a:bodyPr>
          <a:lstStyle/>
          <a:p>
            <a:endParaRPr lang="it-IT" sz="2800" dirty="0"/>
          </a:p>
          <a:p>
            <a:endParaRPr lang="it-IT" sz="2800" dirty="0"/>
          </a:p>
          <a:p>
            <a:endParaRPr lang="it-IT" sz="2800" dirty="0"/>
          </a:p>
        </p:txBody>
      </p:sp>
      <p:pic>
        <p:nvPicPr>
          <p:cNvPr id="8194" name="Picture 2" descr="Risultati immagini per personaggi nemo bruto"/>
          <p:cNvPicPr>
            <a:picLocks noChangeAspect="1" noChangeArrowheads="1"/>
          </p:cNvPicPr>
          <p:nvPr/>
        </p:nvPicPr>
        <p:blipFill>
          <a:blip r:embed="rId2"/>
          <a:srcRect/>
          <a:stretch>
            <a:fillRect/>
          </a:stretch>
        </p:blipFill>
        <p:spPr bwMode="auto">
          <a:xfrm>
            <a:off x="2714612" y="2786058"/>
            <a:ext cx="4286250" cy="3390900"/>
          </a:xfrm>
          <a:prstGeom prst="rect">
            <a:avLst/>
          </a:prstGeom>
          <a:noFill/>
        </p:spPr>
      </p:pic>
      <p:sp>
        <p:nvSpPr>
          <p:cNvPr id="9" name="CasellaDiTesto 8"/>
          <p:cNvSpPr txBox="1"/>
          <p:nvPr/>
        </p:nvSpPr>
        <p:spPr>
          <a:xfrm>
            <a:off x="785786" y="857232"/>
            <a:ext cx="7572428" cy="830997"/>
          </a:xfrm>
          <a:prstGeom prst="rect">
            <a:avLst/>
          </a:prstGeom>
          <a:noFill/>
        </p:spPr>
        <p:txBody>
          <a:bodyPr wrap="square" rtlCol="0">
            <a:spAutoFit/>
          </a:bodyPr>
          <a:lstStyle/>
          <a:p>
            <a:pPr algn="ctr"/>
            <a:r>
              <a:rPr lang="it-IT" sz="2400" dirty="0">
                <a:solidFill>
                  <a:schemeClr val="accent1"/>
                </a:solidFill>
                <a:latin typeface="Showcard Gothic" pitchFamily="82" charset="0"/>
              </a:rPr>
              <a:t>Se risponderai bene alle </a:t>
            </a:r>
            <a:r>
              <a:rPr lang="it-IT" sz="2400" dirty="0" err="1">
                <a:solidFill>
                  <a:schemeClr val="accent1"/>
                </a:solidFill>
                <a:latin typeface="Showcard Gothic" pitchFamily="82" charset="0"/>
              </a:rPr>
              <a:t>domande…</a:t>
            </a:r>
            <a:r>
              <a:rPr lang="it-IT" sz="2400" dirty="0">
                <a:solidFill>
                  <a:schemeClr val="accent1"/>
                </a:solidFill>
                <a:latin typeface="Showcard Gothic" pitchFamily="82" charset="0"/>
              </a:rPr>
              <a:t> non ti mangerò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2" descr="Risultati immagini per personaggi nemo bruto"/>
          <p:cNvPicPr>
            <a:picLocks noChangeAspect="1" noChangeArrowheads="1"/>
          </p:cNvPicPr>
          <p:nvPr/>
        </p:nvPicPr>
        <p:blipFill>
          <a:blip r:embed="rId4"/>
          <a:srcRect/>
          <a:stretch>
            <a:fillRect/>
          </a:stretch>
        </p:blipFill>
        <p:spPr bwMode="auto">
          <a:xfrm>
            <a:off x="5715008" y="4000504"/>
            <a:ext cx="3022038" cy="2390768"/>
          </a:xfrm>
          <a:prstGeom prst="rect">
            <a:avLst/>
          </a:prstGeom>
          <a:noFill/>
        </p:spPr>
      </p:pic>
      <p:pic>
        <p:nvPicPr>
          <p:cNvPr id="9217" name="Picture 1"/>
          <p:cNvPicPr>
            <a:picLocks noChangeAspect="1" noChangeArrowheads="1"/>
          </p:cNvPicPr>
          <p:nvPr/>
        </p:nvPicPr>
        <p:blipFill>
          <a:blip r:embed="rId5"/>
          <a:srcRect l="10432" t="30273" r="11054" b="36523"/>
          <a:stretch>
            <a:fillRect/>
          </a:stretch>
        </p:blipFill>
        <p:spPr bwMode="auto">
          <a:xfrm>
            <a:off x="428596" y="857232"/>
            <a:ext cx="8215370" cy="1953305"/>
          </a:xfrm>
          <a:prstGeom prst="rect">
            <a:avLst/>
          </a:prstGeom>
          <a:noFill/>
          <a:ln w="9525">
            <a:noFill/>
            <a:miter lim="800000"/>
            <a:headEnd/>
            <a:tailEnd/>
          </a:ln>
          <a:effectLst/>
        </p:spPr>
      </p:pic>
      <p:pic>
        <p:nvPicPr>
          <p:cNvPr id="7" name="Boat Hate You.mp3">
            <a:hlinkClick r:id="" action="ppaction://media"/>
          </p:cNvPr>
          <p:cNvPicPr>
            <a:picLocks noRot="1" noChangeAspect="1"/>
          </p:cNvPicPr>
          <p:nvPr>
            <a:audioFile r:link="rId1"/>
          </p:nvPr>
        </p:nvPicPr>
        <p:blipFill>
          <a:blip r:embed="rId6"/>
          <a:stretch>
            <a:fillRect/>
          </a:stretch>
        </p:blipFill>
        <p:spPr>
          <a:xfrm>
            <a:off x="500034" y="6000768"/>
            <a:ext cx="304800" cy="304800"/>
          </a:xfrm>
          <a:prstGeom prst="rect">
            <a:avLst/>
          </a:prstGeom>
        </p:spPr>
      </p:pic>
      <p:pic>
        <p:nvPicPr>
          <p:cNvPr id="10" name="Porta un amico pesce Finding Nemo.mp3">
            <a:hlinkClick r:id="" action="ppaction://media"/>
          </p:cNvPr>
          <p:cNvPicPr>
            <a:picLocks noRot="1" noChangeAspect="1"/>
          </p:cNvPicPr>
          <p:nvPr>
            <a:audioFile r:link="rId2"/>
          </p:nvPr>
        </p:nvPicPr>
        <p:blipFill>
          <a:blip r:embed="rId7"/>
          <a:stretch>
            <a:fillRect/>
          </a:stretch>
        </p:blipFill>
        <p:spPr>
          <a:xfrm>
            <a:off x="5214942" y="571501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8" showWhenStopped="0">
                <p:cTn id="11" fill="hold" display="0">
                  <p:stCondLst>
                    <p:cond delay="indefinite"/>
                  </p:stCondLst>
                  <p:endCondLst>
                    <p:cond evt="onPrev" delay="0">
                      <p:tgtEl>
                        <p:sldTgt/>
                      </p:tgtEl>
                    </p:cond>
                    <p:cond evt="onStopAudio" delay="0">
                      <p:tgtEl>
                        <p:sldTgt/>
                      </p:tgtEl>
                    </p:cond>
                  </p:endCondLst>
                </p:cTn>
                <p:tgtEl>
                  <p:spTgt spid="7"/>
                </p:tgtEl>
              </p:cMediaNode>
            </p:audio>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2" descr="Risultati immagini per personaggi nemo bruto"/>
          <p:cNvPicPr>
            <a:picLocks noChangeAspect="1" noChangeArrowheads="1"/>
          </p:cNvPicPr>
          <p:nvPr/>
        </p:nvPicPr>
        <p:blipFill>
          <a:blip r:embed="rId3"/>
          <a:srcRect/>
          <a:stretch>
            <a:fillRect/>
          </a:stretch>
        </p:blipFill>
        <p:spPr bwMode="auto">
          <a:xfrm>
            <a:off x="5715008" y="4000504"/>
            <a:ext cx="3022038" cy="2390768"/>
          </a:xfrm>
          <a:prstGeom prst="rect">
            <a:avLst/>
          </a:prstGeom>
          <a:noFill/>
        </p:spPr>
      </p:pic>
      <p:pic>
        <p:nvPicPr>
          <p:cNvPr id="58370" name="Picture 2"/>
          <p:cNvPicPr>
            <a:picLocks noChangeAspect="1" noChangeArrowheads="1"/>
          </p:cNvPicPr>
          <p:nvPr/>
        </p:nvPicPr>
        <p:blipFill>
          <a:blip r:embed="rId4"/>
          <a:srcRect l="6039" t="35156" r="17642" b="25781"/>
          <a:stretch>
            <a:fillRect/>
          </a:stretch>
        </p:blipFill>
        <p:spPr bwMode="auto">
          <a:xfrm>
            <a:off x="500034" y="500042"/>
            <a:ext cx="8192154" cy="2357454"/>
          </a:xfrm>
          <a:prstGeom prst="rect">
            <a:avLst/>
          </a:prstGeom>
          <a:noFill/>
          <a:ln w="9525">
            <a:noFill/>
            <a:miter lim="800000"/>
            <a:headEnd/>
            <a:tailEnd/>
          </a:ln>
          <a:effectLst/>
        </p:spPr>
      </p:pic>
      <p:pic>
        <p:nvPicPr>
          <p:cNvPr id="6" name="Porta un amico pesce Finding Nemo.mp3">
            <a:hlinkClick r:id="" action="ppaction://media"/>
          </p:cNvPr>
          <p:cNvPicPr>
            <a:picLocks noRot="1" noChangeAspect="1"/>
          </p:cNvPicPr>
          <p:nvPr>
            <a:audioFile r:link="rId1"/>
          </p:nvPr>
        </p:nvPicPr>
        <p:blipFill>
          <a:blip r:embed="rId5"/>
          <a:stretch>
            <a:fillRect/>
          </a:stretch>
        </p:blipFill>
        <p:spPr>
          <a:xfrm>
            <a:off x="5214942" y="571501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2" descr="Risultati immagini per personaggi nemo bruto"/>
          <p:cNvPicPr>
            <a:picLocks noChangeAspect="1" noChangeArrowheads="1"/>
          </p:cNvPicPr>
          <p:nvPr/>
        </p:nvPicPr>
        <p:blipFill>
          <a:blip r:embed="rId3"/>
          <a:srcRect/>
          <a:stretch>
            <a:fillRect/>
          </a:stretch>
        </p:blipFill>
        <p:spPr bwMode="auto">
          <a:xfrm>
            <a:off x="5715008" y="4000504"/>
            <a:ext cx="3022038" cy="2390768"/>
          </a:xfrm>
          <a:prstGeom prst="rect">
            <a:avLst/>
          </a:prstGeom>
          <a:noFill/>
        </p:spPr>
      </p:pic>
      <p:pic>
        <p:nvPicPr>
          <p:cNvPr id="59394" name="Picture 2"/>
          <p:cNvPicPr>
            <a:picLocks noChangeAspect="1" noChangeArrowheads="1"/>
          </p:cNvPicPr>
          <p:nvPr/>
        </p:nvPicPr>
        <p:blipFill>
          <a:blip r:embed="rId4"/>
          <a:srcRect l="9334" t="23437" r="17642" b="35547"/>
          <a:stretch>
            <a:fillRect/>
          </a:stretch>
        </p:blipFill>
        <p:spPr bwMode="auto">
          <a:xfrm>
            <a:off x="428596" y="571480"/>
            <a:ext cx="8072494" cy="2571768"/>
          </a:xfrm>
          <a:prstGeom prst="rect">
            <a:avLst/>
          </a:prstGeom>
          <a:noFill/>
          <a:ln w="9525">
            <a:noFill/>
            <a:miter lim="800000"/>
            <a:headEnd/>
            <a:tailEnd/>
          </a:ln>
          <a:effectLst/>
        </p:spPr>
      </p:pic>
      <p:pic>
        <p:nvPicPr>
          <p:cNvPr id="7" name="Porta un amico pesce Finding Nemo.mp3">
            <a:hlinkClick r:id="" action="ppaction://media"/>
          </p:cNvPr>
          <p:cNvPicPr>
            <a:picLocks noRot="1" noChangeAspect="1"/>
          </p:cNvPicPr>
          <p:nvPr>
            <a:audioFile r:link="rId1"/>
          </p:nvPr>
        </p:nvPicPr>
        <p:blipFill>
          <a:blip r:embed="rId5"/>
          <a:stretch>
            <a:fillRect/>
          </a:stretch>
        </p:blipFill>
        <p:spPr>
          <a:xfrm>
            <a:off x="5214942" y="571501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pic>
        <p:nvPicPr>
          <p:cNvPr id="9" name="videoplayback.mp4">
            <a:hlinkClick r:id="" action="ppaction://media"/>
          </p:cNvPr>
          <p:cNvPicPr>
            <a:picLocks noRot="1" noChangeAspect="1"/>
          </p:cNvPicPr>
          <p:nvPr>
            <a:videoFile r:link="rId1"/>
          </p:nvPr>
        </p:nvPicPr>
        <p:blipFill>
          <a:blip r:embed="rId4"/>
          <a:stretch>
            <a:fillRect/>
          </a:stretch>
        </p:blipFill>
        <p:spPr>
          <a:xfrm>
            <a:off x="1285851" y="857232"/>
            <a:ext cx="6667547" cy="5000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2" descr="Risultati immagini per personaggi nemo bruto"/>
          <p:cNvPicPr>
            <a:picLocks noChangeAspect="1" noChangeArrowheads="1"/>
          </p:cNvPicPr>
          <p:nvPr/>
        </p:nvPicPr>
        <p:blipFill>
          <a:blip r:embed="rId3"/>
          <a:srcRect/>
          <a:stretch>
            <a:fillRect/>
          </a:stretch>
        </p:blipFill>
        <p:spPr bwMode="auto">
          <a:xfrm>
            <a:off x="5715008" y="4000504"/>
            <a:ext cx="3022038" cy="2390768"/>
          </a:xfrm>
          <a:prstGeom prst="rect">
            <a:avLst/>
          </a:prstGeom>
          <a:noFill/>
        </p:spPr>
      </p:pic>
      <p:pic>
        <p:nvPicPr>
          <p:cNvPr id="59394" name="Picture 2"/>
          <p:cNvPicPr>
            <a:picLocks noChangeAspect="1" noChangeArrowheads="1"/>
          </p:cNvPicPr>
          <p:nvPr/>
        </p:nvPicPr>
        <p:blipFill>
          <a:blip r:embed="rId4"/>
          <a:srcRect l="9334" t="23437" r="17642" b="35547"/>
          <a:stretch>
            <a:fillRect/>
          </a:stretch>
        </p:blipFill>
        <p:spPr bwMode="auto">
          <a:xfrm>
            <a:off x="428596" y="571480"/>
            <a:ext cx="8072494" cy="2571768"/>
          </a:xfrm>
          <a:prstGeom prst="rect">
            <a:avLst/>
          </a:prstGeom>
          <a:noFill/>
          <a:ln w="9525">
            <a:noFill/>
            <a:miter lim="800000"/>
            <a:headEnd/>
            <a:tailEnd/>
          </a:ln>
          <a:effectLst/>
        </p:spPr>
      </p:pic>
      <p:pic>
        <p:nvPicPr>
          <p:cNvPr id="6" name="Porta un amico pesce Finding Nemo.mp3">
            <a:hlinkClick r:id="" action="ppaction://media"/>
          </p:cNvPr>
          <p:cNvPicPr>
            <a:picLocks noRot="1" noChangeAspect="1"/>
          </p:cNvPicPr>
          <p:nvPr>
            <a:audioFile r:link="rId1"/>
          </p:nvPr>
        </p:nvPicPr>
        <p:blipFill>
          <a:blip r:embed="rId5"/>
          <a:stretch>
            <a:fillRect/>
          </a:stretch>
        </p:blipFill>
        <p:spPr>
          <a:xfrm>
            <a:off x="5214942" y="571501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2" descr="Risultati immagini per personaggi nemo bruto"/>
          <p:cNvPicPr>
            <a:picLocks noChangeAspect="1" noChangeArrowheads="1"/>
          </p:cNvPicPr>
          <p:nvPr/>
        </p:nvPicPr>
        <p:blipFill>
          <a:blip r:embed="rId3"/>
          <a:srcRect/>
          <a:stretch>
            <a:fillRect/>
          </a:stretch>
        </p:blipFill>
        <p:spPr bwMode="auto">
          <a:xfrm>
            <a:off x="5715008" y="4000504"/>
            <a:ext cx="3022038" cy="2390768"/>
          </a:xfrm>
          <a:prstGeom prst="rect">
            <a:avLst/>
          </a:prstGeom>
          <a:noFill/>
        </p:spPr>
      </p:pic>
      <p:pic>
        <p:nvPicPr>
          <p:cNvPr id="60418" name="Picture 2"/>
          <p:cNvPicPr>
            <a:picLocks noChangeAspect="1" noChangeArrowheads="1"/>
          </p:cNvPicPr>
          <p:nvPr/>
        </p:nvPicPr>
        <p:blipFill>
          <a:blip r:embed="rId4"/>
          <a:srcRect l="13177" t="27344" r="14897" b="31640"/>
          <a:stretch>
            <a:fillRect/>
          </a:stretch>
        </p:blipFill>
        <p:spPr bwMode="auto">
          <a:xfrm>
            <a:off x="428596" y="571480"/>
            <a:ext cx="8215370" cy="2633936"/>
          </a:xfrm>
          <a:prstGeom prst="rect">
            <a:avLst/>
          </a:prstGeom>
          <a:noFill/>
          <a:ln w="9525">
            <a:noFill/>
            <a:miter lim="800000"/>
            <a:headEnd/>
            <a:tailEnd/>
          </a:ln>
          <a:effectLst/>
        </p:spPr>
      </p:pic>
      <p:pic>
        <p:nvPicPr>
          <p:cNvPr id="6" name="Porta un amico pesce Finding Nemo.mp3">
            <a:hlinkClick r:id="" action="ppaction://media"/>
          </p:cNvPr>
          <p:cNvPicPr>
            <a:picLocks noRot="1" noChangeAspect="1"/>
          </p:cNvPicPr>
          <p:nvPr>
            <a:audioFile r:link="rId1"/>
          </p:nvPr>
        </p:nvPicPr>
        <p:blipFill>
          <a:blip r:embed="rId5"/>
          <a:stretch>
            <a:fillRect/>
          </a:stretch>
        </p:blipFill>
        <p:spPr>
          <a:xfrm>
            <a:off x="5214942" y="571501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descr="Risultati immagini per cozza"/>
          <p:cNvPicPr>
            <a:picLocks noChangeAspect="1" noChangeArrowheads="1"/>
          </p:cNvPicPr>
          <p:nvPr/>
        </p:nvPicPr>
        <p:blipFill>
          <a:blip r:embed="rId2" cstate="print"/>
          <a:srcRect/>
          <a:stretch>
            <a:fillRect/>
          </a:stretch>
        </p:blipFill>
        <p:spPr bwMode="auto">
          <a:xfrm>
            <a:off x="6357950" y="785794"/>
            <a:ext cx="1928826" cy="1285884"/>
          </a:xfrm>
          <a:prstGeom prst="rect">
            <a:avLst/>
          </a:prstGeom>
          <a:noFill/>
        </p:spPr>
      </p:pic>
      <p:pic>
        <p:nvPicPr>
          <p:cNvPr id="1028" name="Picture 4" descr="Risultati immagini per vongola"/>
          <p:cNvPicPr>
            <a:picLocks noChangeAspect="1" noChangeArrowheads="1"/>
          </p:cNvPicPr>
          <p:nvPr/>
        </p:nvPicPr>
        <p:blipFill>
          <a:blip r:embed="rId3" cstate="print"/>
          <a:srcRect/>
          <a:stretch>
            <a:fillRect/>
          </a:stretch>
        </p:blipFill>
        <p:spPr bwMode="auto">
          <a:xfrm>
            <a:off x="785786" y="2500306"/>
            <a:ext cx="1428760" cy="1428760"/>
          </a:xfrm>
          <a:prstGeom prst="rect">
            <a:avLst/>
          </a:prstGeom>
          <a:noFill/>
        </p:spPr>
      </p:pic>
      <p:pic>
        <p:nvPicPr>
          <p:cNvPr id="1030" name="Picture 6" descr="Immagine correlata"/>
          <p:cNvPicPr>
            <a:picLocks noChangeAspect="1" noChangeArrowheads="1"/>
          </p:cNvPicPr>
          <p:nvPr/>
        </p:nvPicPr>
        <p:blipFill>
          <a:blip r:embed="rId4"/>
          <a:srcRect/>
          <a:stretch>
            <a:fillRect/>
          </a:stretch>
        </p:blipFill>
        <p:spPr bwMode="auto">
          <a:xfrm>
            <a:off x="7000892" y="4572008"/>
            <a:ext cx="1643074" cy="1643074"/>
          </a:xfrm>
          <a:prstGeom prst="rect">
            <a:avLst/>
          </a:prstGeom>
          <a:noFill/>
        </p:spPr>
      </p:pic>
      <p:sp>
        <p:nvSpPr>
          <p:cNvPr id="6" name="Rettangolo 5"/>
          <p:cNvSpPr/>
          <p:nvPr/>
        </p:nvSpPr>
        <p:spPr>
          <a:xfrm>
            <a:off x="928662" y="928670"/>
            <a:ext cx="4572000" cy="923330"/>
          </a:xfrm>
          <a:prstGeom prst="rect">
            <a:avLst/>
          </a:prstGeom>
        </p:spPr>
        <p:txBody>
          <a:bodyPr>
            <a:spAutoFit/>
          </a:bodyPr>
          <a:lstStyle/>
          <a:p>
            <a:r>
              <a:rPr lang="it-IT" dirty="0"/>
              <a:t>Hanno una polpa divisa in una parte arancione più morbida e in una biancastra molto più consistente.</a:t>
            </a:r>
          </a:p>
        </p:txBody>
      </p:sp>
      <p:sp>
        <p:nvSpPr>
          <p:cNvPr id="7" name="Rettangolo 6"/>
          <p:cNvSpPr/>
          <p:nvPr/>
        </p:nvSpPr>
        <p:spPr>
          <a:xfrm>
            <a:off x="1357290" y="4572008"/>
            <a:ext cx="4572000" cy="1200329"/>
          </a:xfrm>
          <a:prstGeom prst="rect">
            <a:avLst/>
          </a:prstGeom>
        </p:spPr>
        <p:txBody>
          <a:bodyPr>
            <a:spAutoFit/>
          </a:bodyPr>
          <a:lstStyle/>
          <a:p>
            <a:r>
              <a:rPr lang="it-IT" dirty="0"/>
              <a:t>Mollusco bivalve, la vongola verace  si presenta, all’esterno, ricoperta da una conchiglia che ha una colorazione </a:t>
            </a:r>
            <a:r>
              <a:rPr lang="it-IT" dirty="0" err="1"/>
              <a:t>bianco-grigio-giallastro</a:t>
            </a:r>
            <a:r>
              <a:rPr lang="it-IT" dirty="0"/>
              <a:t>,</a:t>
            </a:r>
          </a:p>
        </p:txBody>
      </p:sp>
      <p:sp>
        <p:nvSpPr>
          <p:cNvPr id="8" name="Rettangolo 7"/>
          <p:cNvSpPr/>
          <p:nvPr/>
        </p:nvSpPr>
        <p:spPr>
          <a:xfrm>
            <a:off x="2714612" y="2857496"/>
            <a:ext cx="4572000" cy="1200329"/>
          </a:xfrm>
          <a:prstGeom prst="rect">
            <a:avLst/>
          </a:prstGeom>
        </p:spPr>
        <p:txBody>
          <a:bodyPr>
            <a:spAutoFit/>
          </a:bodyPr>
          <a:lstStyle/>
          <a:p>
            <a:r>
              <a:rPr lang="it-IT" dirty="0"/>
              <a:t>Nera e probabilmente i </a:t>
            </a:r>
            <a:r>
              <a:rPr lang="it-IT" b="1" dirty="0"/>
              <a:t>frutti di mare</a:t>
            </a:r>
            <a:r>
              <a:rPr lang="it-IT" dirty="0"/>
              <a:t> più famosi nella nostra cucina, ampiamente diffuse in tutta la Penisola e al centro di </a:t>
            </a:r>
            <a:r>
              <a:rPr lang="it-IT" b="1" dirty="0"/>
              <a:t>squisiti preparati</a:t>
            </a:r>
            <a:r>
              <a:rPr lang="it-IT" dirty="0"/>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nice 3"/>
          <p:cNvSpPr/>
          <p:nvPr/>
        </p:nvSpPr>
        <p:spPr>
          <a:xfrm>
            <a:off x="0" y="0"/>
            <a:ext cx="9144000" cy="6858000"/>
          </a:xfrm>
          <a:prstGeom prst="frame">
            <a:avLst>
              <a:gd name="adj1" fmla="val 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Rettangolo 2"/>
          <p:cNvSpPr/>
          <p:nvPr/>
        </p:nvSpPr>
        <p:spPr>
          <a:xfrm>
            <a:off x="642910" y="571480"/>
            <a:ext cx="5929354" cy="1200329"/>
          </a:xfrm>
          <a:prstGeom prst="rect">
            <a:avLst/>
          </a:prstGeom>
        </p:spPr>
        <p:txBody>
          <a:bodyPr wrap="square">
            <a:spAutoFit/>
          </a:bodyPr>
          <a:lstStyle/>
          <a:p>
            <a:r>
              <a:rPr lang="it-IT" dirty="0"/>
              <a:t>Le 9 specie di squali _________ hanno una protuberanza ai lati della testa a forma di _________. Gli occhi dello squalo sono all'estremità dell'estensione e quindi gli permettono una vista a 360 gradi. </a:t>
            </a:r>
          </a:p>
        </p:txBody>
      </p:sp>
      <p:sp>
        <p:nvSpPr>
          <p:cNvPr id="5" name="Rettangolo 4"/>
          <p:cNvSpPr/>
          <p:nvPr/>
        </p:nvSpPr>
        <p:spPr>
          <a:xfrm>
            <a:off x="714348" y="2500306"/>
            <a:ext cx="4572000" cy="923330"/>
          </a:xfrm>
          <a:prstGeom prst="rect">
            <a:avLst/>
          </a:prstGeom>
        </p:spPr>
        <p:txBody>
          <a:bodyPr>
            <a:spAutoFit/>
          </a:bodyPr>
          <a:lstStyle/>
          <a:p>
            <a:r>
              <a:rPr lang="it-IT" dirty="0"/>
              <a:t>Ha le antenne e il carapace. È particolarmente apprezzato in cucina per la bontà della sua carne, tuttavia è una specie protetta</a:t>
            </a:r>
          </a:p>
        </p:txBody>
      </p:sp>
      <p:sp>
        <p:nvSpPr>
          <p:cNvPr id="6" name="Rettangolo 5"/>
          <p:cNvSpPr/>
          <p:nvPr/>
        </p:nvSpPr>
        <p:spPr>
          <a:xfrm>
            <a:off x="785786" y="4143380"/>
            <a:ext cx="4572000" cy="1477328"/>
          </a:xfrm>
          <a:prstGeom prst="rect">
            <a:avLst/>
          </a:prstGeom>
        </p:spPr>
        <p:txBody>
          <a:bodyPr>
            <a:spAutoFit/>
          </a:bodyPr>
          <a:lstStyle/>
          <a:p>
            <a:r>
              <a:rPr lang="it-IT" dirty="0"/>
              <a:t>I _______ sono in particolare dotati di un robusto </a:t>
            </a:r>
            <a:r>
              <a:rPr lang="it-IT" dirty="0">
                <a:hlinkClick r:id="rId2" tooltip="Carapace"/>
              </a:rPr>
              <a:t>carapace</a:t>
            </a:r>
            <a:r>
              <a:rPr lang="it-IT" dirty="0"/>
              <a:t> e di due potenti </a:t>
            </a:r>
            <a:r>
              <a:rPr lang="it-IT" dirty="0">
                <a:hlinkClick r:id="rId3" tooltip="Chela"/>
              </a:rPr>
              <a:t>chele</a:t>
            </a:r>
            <a:r>
              <a:rPr lang="it-IT" dirty="0"/>
              <a:t>, pertanto utilizzano quattro paia di arti per il movimento e le chele per prendere, difendersi e cibarsi</a:t>
            </a:r>
          </a:p>
        </p:txBody>
      </p:sp>
      <p:pic>
        <p:nvPicPr>
          <p:cNvPr id="2052" name="Picture 4" descr="Risultati immagini per aragosta cartoon"/>
          <p:cNvPicPr>
            <a:picLocks noChangeAspect="1" noChangeArrowheads="1"/>
          </p:cNvPicPr>
          <p:nvPr/>
        </p:nvPicPr>
        <p:blipFill>
          <a:blip r:embed="rId4" cstate="print"/>
          <a:srcRect/>
          <a:stretch>
            <a:fillRect/>
          </a:stretch>
        </p:blipFill>
        <p:spPr bwMode="auto">
          <a:xfrm>
            <a:off x="6572264" y="714356"/>
            <a:ext cx="1856630" cy="1313566"/>
          </a:xfrm>
          <a:prstGeom prst="rect">
            <a:avLst/>
          </a:prstGeom>
          <a:noFill/>
        </p:spPr>
      </p:pic>
      <p:pic>
        <p:nvPicPr>
          <p:cNvPr id="2054" name="Picture 6" descr="Risultati immagini per granchio cartoon"/>
          <p:cNvPicPr>
            <a:picLocks noChangeAspect="1" noChangeArrowheads="1"/>
          </p:cNvPicPr>
          <p:nvPr/>
        </p:nvPicPr>
        <p:blipFill>
          <a:blip r:embed="rId5" cstate="print"/>
          <a:srcRect/>
          <a:stretch>
            <a:fillRect/>
          </a:stretch>
        </p:blipFill>
        <p:spPr bwMode="auto">
          <a:xfrm>
            <a:off x="5643570" y="2571744"/>
            <a:ext cx="1500198" cy="1107646"/>
          </a:xfrm>
          <a:prstGeom prst="rect">
            <a:avLst/>
          </a:prstGeom>
          <a:noFill/>
        </p:spPr>
      </p:pic>
      <p:pic>
        <p:nvPicPr>
          <p:cNvPr id="2056" name="Picture 8" descr="Risultati immagini per squalo martello cartoon"/>
          <p:cNvPicPr>
            <a:picLocks noChangeAspect="1" noChangeArrowheads="1"/>
          </p:cNvPicPr>
          <p:nvPr/>
        </p:nvPicPr>
        <p:blipFill>
          <a:blip r:embed="rId6"/>
          <a:srcRect/>
          <a:stretch>
            <a:fillRect/>
          </a:stretch>
        </p:blipFill>
        <p:spPr bwMode="auto">
          <a:xfrm>
            <a:off x="5286380" y="4214818"/>
            <a:ext cx="3371850" cy="1524001"/>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findingnemo2727.jpg"/>
          <p:cNvPicPr>
            <a:picLocks noChangeAspect="1"/>
          </p:cNvPicPr>
          <p:nvPr/>
        </p:nvPicPr>
        <p:blipFill>
          <a:blip r:embed="rId2"/>
          <a:srcRect l="10238" r="9667"/>
          <a:stretch>
            <a:fillRect/>
          </a:stretch>
        </p:blipFill>
        <p:spPr>
          <a:xfrm>
            <a:off x="0" y="0"/>
            <a:ext cx="9144000" cy="6858000"/>
          </a:xfrm>
          <a:prstGeom prst="rect">
            <a:avLst/>
          </a:prstGeom>
        </p:spPr>
      </p:pic>
      <p:sp>
        <p:nvSpPr>
          <p:cNvPr id="5" name="Rettangolo 4"/>
          <p:cNvSpPr/>
          <p:nvPr/>
        </p:nvSpPr>
        <p:spPr>
          <a:xfrm>
            <a:off x="2893570" y="285728"/>
            <a:ext cx="6250430" cy="707886"/>
          </a:xfrm>
          <a:prstGeom prst="rect">
            <a:avLst/>
          </a:prstGeom>
          <a:noFill/>
        </p:spPr>
        <p:txBody>
          <a:bodyPr wrap="none" lIns="91440" tIns="45720" rIns="91440" bIns="45720">
            <a:spAutoFit/>
          </a:bodyPr>
          <a:lstStyle/>
          <a:p>
            <a:pPr algn="ctr"/>
            <a:r>
              <a:rPr lang="it-IT"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howcard Gothic" pitchFamily="82" charset="0"/>
              </a:rPr>
              <a:t>Livello  4  “l’acquario”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a:spLocks noGrp="1"/>
          </p:cNvSpPr>
          <p:nvPr>
            <p:ph type="title"/>
          </p:nvPr>
        </p:nvSpPr>
        <p:spPr>
          <a:xfrm>
            <a:off x="457200" y="274638"/>
            <a:ext cx="8229600" cy="1143000"/>
          </a:xfrm>
        </p:spPr>
        <p:txBody>
          <a:bodyPr>
            <a:normAutofit/>
          </a:bodyPr>
          <a:lstStyle/>
          <a:p>
            <a:r>
              <a:rPr lang="it-IT" dirty="0">
                <a:solidFill>
                  <a:schemeClr val="accent1"/>
                </a:solidFill>
                <a:latin typeface="Showcard Gothic" pitchFamily="82" charset="0"/>
              </a:rPr>
              <a:t>Pesce da lenza uh ah </a:t>
            </a:r>
            <a:r>
              <a:rPr lang="it-IT" dirty="0" err="1">
                <a:solidFill>
                  <a:schemeClr val="accent1"/>
                </a:solidFill>
                <a:latin typeface="Showcard Gothic" pitchFamily="82" charset="0"/>
              </a:rPr>
              <a:t>ah</a:t>
            </a:r>
            <a:endParaRPr lang="it-IT" dirty="0">
              <a:solidFill>
                <a:schemeClr val="accent1"/>
              </a:solidFill>
              <a:latin typeface="Showcard Gothic" pitchFamily="82" charset="0"/>
            </a:endParaRPr>
          </a:p>
        </p:txBody>
      </p:sp>
      <p:pic>
        <p:nvPicPr>
          <p:cNvPr id="5" name="Pesce da lenza uh ah ah.mp4">
            <a:hlinkClick r:id="" action="ppaction://media"/>
          </p:cNvPr>
          <p:cNvPicPr>
            <a:picLocks noRot="1" noChangeAspect="1"/>
          </p:cNvPicPr>
          <p:nvPr>
            <a:videoFile r:link="rId1"/>
          </p:nvPr>
        </p:nvPicPr>
        <p:blipFill>
          <a:blip r:embed="rId5"/>
          <a:stretch>
            <a:fillRect/>
          </a:stretch>
        </p:blipFill>
        <p:spPr>
          <a:xfrm>
            <a:off x="642910" y="1571612"/>
            <a:ext cx="8101069" cy="4500594"/>
          </a:xfrm>
          <a:prstGeom prst="rect">
            <a:avLst/>
          </a:prstGeom>
        </p:spPr>
      </p:pic>
      <p:pic>
        <p:nvPicPr>
          <p:cNvPr id="9" name="Pesce da lenza uh ah ah.mp3">
            <a:hlinkClick r:id="" action="ppaction://media"/>
          </p:cNvPr>
          <p:cNvPicPr>
            <a:picLocks noRot="1" noChangeAspect="1"/>
          </p:cNvPicPr>
          <p:nvPr>
            <a:audioFile r:link="rId2"/>
          </p:nvPr>
        </p:nvPicPr>
        <p:blipFill>
          <a:blip r:embed="rId6"/>
          <a:stretch>
            <a:fillRect/>
          </a:stretch>
        </p:blipFill>
        <p:spPr>
          <a:xfrm>
            <a:off x="4286248" y="621508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9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5"/>
                </p:tgtEl>
              </p:cMediaNode>
            </p:vide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Ora tocca Branchia liberare </a:t>
            </a:r>
            <a:r>
              <a:rPr lang="it-IT" dirty="0" err="1"/>
              <a:t>Nemo</a:t>
            </a:r>
            <a:r>
              <a:rPr lang="it-IT" dirty="0"/>
              <a:t> dall’acquario</a:t>
            </a:r>
          </a:p>
        </p:txBody>
      </p:sp>
      <p:sp>
        <p:nvSpPr>
          <p:cNvPr id="4" name="CasellaDiTesto 3"/>
          <p:cNvSpPr txBox="1"/>
          <p:nvPr/>
        </p:nvSpPr>
        <p:spPr>
          <a:xfrm>
            <a:off x="2214546" y="1714488"/>
            <a:ext cx="4714908" cy="1323439"/>
          </a:xfrm>
          <a:prstGeom prst="rect">
            <a:avLst/>
          </a:prstGeom>
          <a:noFill/>
        </p:spPr>
        <p:txBody>
          <a:bodyPr wrap="square" rtlCol="0">
            <a:spAutoFit/>
          </a:bodyPr>
          <a:lstStyle/>
          <a:p>
            <a:pPr algn="ctr"/>
            <a:r>
              <a:rPr lang="it-IT" sz="4000" dirty="0">
                <a:solidFill>
                  <a:srgbClr val="0070C0"/>
                </a:solidFill>
                <a:latin typeface="Snap ITC" pitchFamily="82" charset="0"/>
              </a:rPr>
              <a:t>LIVELLO BRANCHIA</a:t>
            </a:r>
          </a:p>
        </p:txBody>
      </p:sp>
      <p:pic>
        <p:nvPicPr>
          <p:cNvPr id="1026" name="Picture 2" descr="Immagine correlata"/>
          <p:cNvPicPr>
            <a:picLocks noChangeAspect="1" noChangeArrowheads="1"/>
          </p:cNvPicPr>
          <p:nvPr/>
        </p:nvPicPr>
        <p:blipFill>
          <a:blip r:embed="rId2"/>
          <a:srcRect/>
          <a:stretch>
            <a:fillRect/>
          </a:stretch>
        </p:blipFill>
        <p:spPr bwMode="auto">
          <a:xfrm>
            <a:off x="2928926" y="3286124"/>
            <a:ext cx="3429024" cy="3302299"/>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14488"/>
            <a:ext cx="7400948" cy="4411675"/>
          </a:xfrm>
        </p:spPr>
        <p:txBody>
          <a:bodyPr/>
          <a:lstStyle/>
          <a:p>
            <a:pPr>
              <a:buNone/>
            </a:pPr>
            <a:r>
              <a:rPr lang="it-IT" dirty="0"/>
              <a:t>Trova la parola che spiega tutte le altre:</a:t>
            </a:r>
          </a:p>
          <a:p>
            <a:pPr>
              <a:buNone/>
            </a:pPr>
            <a:endParaRPr lang="it-IT" dirty="0"/>
          </a:p>
          <a:p>
            <a:r>
              <a:rPr lang="it-IT" dirty="0"/>
              <a:t>Merluzzo</a:t>
            </a:r>
          </a:p>
          <a:p>
            <a:r>
              <a:rPr lang="it-IT" dirty="0"/>
              <a:t>Tonno</a:t>
            </a:r>
          </a:p>
          <a:p>
            <a:r>
              <a:rPr lang="it-IT" dirty="0"/>
              <a:t>Salmone</a:t>
            </a:r>
          </a:p>
          <a:p>
            <a:r>
              <a:rPr lang="it-IT" u="sng" dirty="0"/>
              <a:t>Pesci</a:t>
            </a:r>
          </a:p>
        </p:txBody>
      </p:sp>
      <p:pic>
        <p:nvPicPr>
          <p:cNvPr id="1026" name="Picture 2"/>
          <p:cNvPicPr>
            <a:picLocks noChangeAspect="1" noChangeArrowheads="1"/>
          </p:cNvPicPr>
          <p:nvPr/>
        </p:nvPicPr>
        <p:blipFill>
          <a:blip r:embed="rId2"/>
          <a:srcRect l="48316" t="40039" r="33016" b="15039"/>
          <a:stretch>
            <a:fillRect/>
          </a:stretch>
        </p:blipFill>
        <p:spPr bwMode="auto">
          <a:xfrm>
            <a:off x="7858148" y="142852"/>
            <a:ext cx="1071570" cy="1449771"/>
          </a:xfrm>
          <a:prstGeom prst="rect">
            <a:avLst/>
          </a:prstGeom>
          <a:noFill/>
          <a:ln w="9525">
            <a:noFill/>
            <a:miter lim="800000"/>
            <a:headEnd/>
            <a:tailEnd/>
          </a:ln>
          <a:effectLst/>
        </p:spPr>
      </p:pic>
      <p:pic>
        <p:nvPicPr>
          <p:cNvPr id="1028" name="Picture 4" descr="Immagine correlata"/>
          <p:cNvPicPr>
            <a:picLocks noChangeAspect="1" noChangeArrowheads="1"/>
          </p:cNvPicPr>
          <p:nvPr/>
        </p:nvPicPr>
        <p:blipFill>
          <a:blip r:embed="rId3"/>
          <a:srcRect/>
          <a:stretch>
            <a:fillRect/>
          </a:stretch>
        </p:blipFill>
        <p:spPr bwMode="auto">
          <a:xfrm>
            <a:off x="5000628" y="3071810"/>
            <a:ext cx="3357586" cy="3357586"/>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14488"/>
            <a:ext cx="7400948" cy="4411675"/>
          </a:xfrm>
        </p:spPr>
        <p:txBody>
          <a:bodyPr/>
          <a:lstStyle/>
          <a:p>
            <a:pPr>
              <a:buNone/>
            </a:pPr>
            <a:r>
              <a:rPr lang="it-IT" dirty="0"/>
              <a:t>Trova la parola che spiega tutte le altre:</a:t>
            </a:r>
          </a:p>
          <a:p>
            <a:pPr>
              <a:buNone/>
            </a:pPr>
            <a:endParaRPr lang="it-IT" dirty="0"/>
          </a:p>
          <a:p>
            <a:r>
              <a:rPr lang="it-IT" dirty="0"/>
              <a:t>Torta </a:t>
            </a:r>
          </a:p>
          <a:p>
            <a:r>
              <a:rPr lang="it-IT" dirty="0"/>
              <a:t>Pane </a:t>
            </a:r>
          </a:p>
          <a:p>
            <a:r>
              <a:rPr lang="it-IT" dirty="0"/>
              <a:t>Riso </a:t>
            </a:r>
          </a:p>
          <a:p>
            <a:r>
              <a:rPr lang="it-IT" dirty="0"/>
              <a:t>Cibo</a:t>
            </a:r>
          </a:p>
          <a:p>
            <a:endParaRPr lang="it-IT" u="sng" dirty="0"/>
          </a:p>
        </p:txBody>
      </p:sp>
      <p:pic>
        <p:nvPicPr>
          <p:cNvPr id="1026" name="Picture 2"/>
          <p:cNvPicPr>
            <a:picLocks noChangeAspect="1" noChangeArrowheads="1"/>
          </p:cNvPicPr>
          <p:nvPr/>
        </p:nvPicPr>
        <p:blipFill>
          <a:blip r:embed="rId2"/>
          <a:srcRect l="48316" t="40039" r="33016" b="15039"/>
          <a:stretch>
            <a:fillRect/>
          </a:stretch>
        </p:blipFill>
        <p:spPr bwMode="auto">
          <a:xfrm>
            <a:off x="7858148" y="142852"/>
            <a:ext cx="1071570" cy="1449771"/>
          </a:xfrm>
          <a:prstGeom prst="rect">
            <a:avLst/>
          </a:prstGeom>
          <a:noFill/>
          <a:ln w="9525">
            <a:noFill/>
            <a:miter lim="800000"/>
            <a:headEnd/>
            <a:tailEnd/>
          </a:ln>
          <a:effectLst/>
        </p:spPr>
      </p:pic>
      <p:pic>
        <p:nvPicPr>
          <p:cNvPr id="1028" name="Picture 4" descr="Immagine correlata"/>
          <p:cNvPicPr>
            <a:picLocks noChangeAspect="1" noChangeArrowheads="1"/>
          </p:cNvPicPr>
          <p:nvPr/>
        </p:nvPicPr>
        <p:blipFill>
          <a:blip r:embed="rId3"/>
          <a:srcRect/>
          <a:stretch>
            <a:fillRect/>
          </a:stretch>
        </p:blipFill>
        <p:spPr bwMode="auto">
          <a:xfrm>
            <a:off x="5000628" y="3071810"/>
            <a:ext cx="3357586" cy="3357586"/>
          </a:xfrm>
          <a:prstGeom prst="rect">
            <a:avLst/>
          </a:prstGeom>
          <a:noFill/>
        </p:spPr>
      </p:pic>
      <p:sp>
        <p:nvSpPr>
          <p:cNvPr id="5" name="Ovale 4"/>
          <p:cNvSpPr/>
          <p:nvPr/>
        </p:nvSpPr>
        <p:spPr>
          <a:xfrm>
            <a:off x="571472" y="4572008"/>
            <a:ext cx="1500198"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14488"/>
            <a:ext cx="7400948" cy="4411675"/>
          </a:xfrm>
        </p:spPr>
        <p:txBody>
          <a:bodyPr/>
          <a:lstStyle/>
          <a:p>
            <a:pPr>
              <a:buNone/>
            </a:pPr>
            <a:r>
              <a:rPr lang="it-IT" dirty="0"/>
              <a:t>Trova la parola che spiega tutte le altre:</a:t>
            </a:r>
          </a:p>
          <a:p>
            <a:pPr>
              <a:buNone/>
            </a:pPr>
            <a:endParaRPr lang="it-IT" dirty="0"/>
          </a:p>
          <a:p>
            <a:r>
              <a:rPr lang="it-IT" dirty="0"/>
              <a:t>macchina </a:t>
            </a:r>
          </a:p>
          <a:p>
            <a:r>
              <a:rPr lang="it-IT" dirty="0"/>
              <a:t>mezzi </a:t>
            </a:r>
          </a:p>
          <a:p>
            <a:r>
              <a:rPr lang="it-IT" dirty="0"/>
              <a:t>treni </a:t>
            </a:r>
          </a:p>
          <a:p>
            <a:r>
              <a:rPr lang="it-IT" dirty="0"/>
              <a:t>bici</a:t>
            </a:r>
          </a:p>
          <a:p>
            <a:endParaRPr lang="it-IT" u="sng" dirty="0"/>
          </a:p>
        </p:txBody>
      </p:sp>
      <p:pic>
        <p:nvPicPr>
          <p:cNvPr id="1026" name="Picture 2"/>
          <p:cNvPicPr>
            <a:picLocks noChangeAspect="1" noChangeArrowheads="1"/>
          </p:cNvPicPr>
          <p:nvPr/>
        </p:nvPicPr>
        <p:blipFill>
          <a:blip r:embed="rId2"/>
          <a:srcRect l="48316" t="40039" r="33016" b="15039"/>
          <a:stretch>
            <a:fillRect/>
          </a:stretch>
        </p:blipFill>
        <p:spPr bwMode="auto">
          <a:xfrm>
            <a:off x="7858148" y="142852"/>
            <a:ext cx="1071570" cy="1449771"/>
          </a:xfrm>
          <a:prstGeom prst="rect">
            <a:avLst/>
          </a:prstGeom>
          <a:noFill/>
          <a:ln w="9525">
            <a:noFill/>
            <a:miter lim="800000"/>
            <a:headEnd/>
            <a:tailEnd/>
          </a:ln>
          <a:effectLst/>
        </p:spPr>
      </p:pic>
      <p:pic>
        <p:nvPicPr>
          <p:cNvPr id="1028" name="Picture 4" descr="Immagine correlata"/>
          <p:cNvPicPr>
            <a:picLocks noChangeAspect="1" noChangeArrowheads="1"/>
          </p:cNvPicPr>
          <p:nvPr/>
        </p:nvPicPr>
        <p:blipFill>
          <a:blip r:embed="rId3"/>
          <a:srcRect/>
          <a:stretch>
            <a:fillRect/>
          </a:stretch>
        </p:blipFill>
        <p:spPr bwMode="auto">
          <a:xfrm>
            <a:off x="5000628" y="3071810"/>
            <a:ext cx="3357586" cy="3357586"/>
          </a:xfrm>
          <a:prstGeom prst="rect">
            <a:avLst/>
          </a:prstGeom>
          <a:noFill/>
        </p:spPr>
      </p:pic>
      <p:sp>
        <p:nvSpPr>
          <p:cNvPr id="5" name="Ovale 4"/>
          <p:cNvSpPr/>
          <p:nvPr/>
        </p:nvSpPr>
        <p:spPr>
          <a:xfrm>
            <a:off x="500034" y="3357562"/>
            <a:ext cx="1500198"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Rielaborazione Frasi Semplici</a:t>
            </a:r>
          </a:p>
        </p:txBody>
      </p:sp>
      <p:sp>
        <p:nvSpPr>
          <p:cNvPr id="4" name="CasellaDiTesto 3"/>
          <p:cNvSpPr txBox="1"/>
          <p:nvPr/>
        </p:nvSpPr>
        <p:spPr>
          <a:xfrm>
            <a:off x="2428860" y="2143116"/>
            <a:ext cx="4714908" cy="1323439"/>
          </a:xfrm>
          <a:prstGeom prst="rect">
            <a:avLst/>
          </a:prstGeom>
          <a:noFill/>
        </p:spPr>
        <p:txBody>
          <a:bodyPr wrap="square" rtlCol="0">
            <a:spAutoFit/>
          </a:bodyPr>
          <a:lstStyle/>
          <a:p>
            <a:pPr algn="ctr"/>
            <a:r>
              <a:rPr lang="it-IT" sz="4000" dirty="0">
                <a:solidFill>
                  <a:srgbClr val="0070C0"/>
                </a:solidFill>
                <a:latin typeface="Snap ITC" pitchFamily="82" charset="0"/>
              </a:rPr>
              <a:t>LIVELLO PESCIOLINO</a:t>
            </a:r>
          </a:p>
        </p:txBody>
      </p:sp>
      <p:pic>
        <p:nvPicPr>
          <p:cNvPr id="5" name="Picture 2" descr="Risultati immagini per nemo"/>
          <p:cNvPicPr>
            <a:picLocks noChangeAspect="1" noChangeArrowheads="1"/>
          </p:cNvPicPr>
          <p:nvPr/>
        </p:nvPicPr>
        <p:blipFill>
          <a:blip r:embed="rId3" cstate="print"/>
          <a:srcRect/>
          <a:stretch>
            <a:fillRect/>
          </a:stretch>
        </p:blipFill>
        <p:spPr bwMode="auto">
          <a:xfrm>
            <a:off x="2928926" y="3643314"/>
            <a:ext cx="3622453" cy="2597327"/>
          </a:xfrm>
          <a:prstGeom prst="rect">
            <a:avLst/>
          </a:prstGeom>
          <a:noFill/>
        </p:spPr>
      </p:pic>
      <p:pic>
        <p:nvPicPr>
          <p:cNvPr id="6" name="Score - 05 - Field Trip - Thomas Newman.mp3">
            <a:hlinkClick r:id="" action="ppaction://media"/>
          </p:cNvPr>
          <p:cNvPicPr>
            <a:picLocks noRot="1" noChangeAspect="1"/>
          </p:cNvPicPr>
          <p:nvPr>
            <a:audioFile r:link="rId1"/>
          </p:nvPr>
        </p:nvPicPr>
        <p:blipFill>
          <a:blip r:embed="rId4"/>
          <a:stretch>
            <a:fillRect/>
          </a:stretch>
        </p:blipFill>
        <p:spPr>
          <a:xfrm>
            <a:off x="357158" y="628652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6">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14488"/>
            <a:ext cx="7400948" cy="4411675"/>
          </a:xfrm>
        </p:spPr>
        <p:txBody>
          <a:bodyPr/>
          <a:lstStyle/>
          <a:p>
            <a:pPr>
              <a:buNone/>
            </a:pPr>
            <a:r>
              <a:rPr lang="it-IT" dirty="0"/>
              <a:t>Trova la parola che spiega tutte le altre:</a:t>
            </a:r>
          </a:p>
          <a:p>
            <a:pPr>
              <a:buNone/>
            </a:pPr>
            <a:endParaRPr lang="it-IT" dirty="0"/>
          </a:p>
          <a:p>
            <a:r>
              <a:rPr lang="it-IT" dirty="0"/>
              <a:t>Città </a:t>
            </a:r>
          </a:p>
          <a:p>
            <a:r>
              <a:rPr lang="it-IT" dirty="0"/>
              <a:t>Torino </a:t>
            </a:r>
          </a:p>
          <a:p>
            <a:r>
              <a:rPr lang="it-IT" dirty="0"/>
              <a:t>Ravenna</a:t>
            </a:r>
          </a:p>
          <a:p>
            <a:r>
              <a:rPr lang="it-IT" dirty="0"/>
              <a:t>Montecarlo</a:t>
            </a:r>
          </a:p>
          <a:p>
            <a:endParaRPr lang="it-IT" u="sng" dirty="0"/>
          </a:p>
        </p:txBody>
      </p:sp>
      <p:pic>
        <p:nvPicPr>
          <p:cNvPr id="1026" name="Picture 2"/>
          <p:cNvPicPr>
            <a:picLocks noChangeAspect="1" noChangeArrowheads="1"/>
          </p:cNvPicPr>
          <p:nvPr/>
        </p:nvPicPr>
        <p:blipFill>
          <a:blip r:embed="rId2"/>
          <a:srcRect l="48316" t="40039" r="33016" b="15039"/>
          <a:stretch>
            <a:fillRect/>
          </a:stretch>
        </p:blipFill>
        <p:spPr bwMode="auto">
          <a:xfrm>
            <a:off x="7858148" y="142852"/>
            <a:ext cx="1071570" cy="1449771"/>
          </a:xfrm>
          <a:prstGeom prst="rect">
            <a:avLst/>
          </a:prstGeom>
          <a:noFill/>
          <a:ln w="9525">
            <a:noFill/>
            <a:miter lim="800000"/>
            <a:headEnd/>
            <a:tailEnd/>
          </a:ln>
          <a:effectLst/>
        </p:spPr>
      </p:pic>
      <p:pic>
        <p:nvPicPr>
          <p:cNvPr id="1028" name="Picture 4" descr="Immagine correlata"/>
          <p:cNvPicPr>
            <a:picLocks noChangeAspect="1" noChangeArrowheads="1"/>
          </p:cNvPicPr>
          <p:nvPr/>
        </p:nvPicPr>
        <p:blipFill>
          <a:blip r:embed="rId3"/>
          <a:srcRect/>
          <a:stretch>
            <a:fillRect/>
          </a:stretch>
        </p:blipFill>
        <p:spPr bwMode="auto">
          <a:xfrm>
            <a:off x="5000628" y="3071810"/>
            <a:ext cx="3357586" cy="3357586"/>
          </a:xfrm>
          <a:prstGeom prst="rect">
            <a:avLst/>
          </a:prstGeom>
          <a:noFill/>
        </p:spPr>
      </p:pic>
      <p:sp>
        <p:nvSpPr>
          <p:cNvPr id="5" name="Ovale 4"/>
          <p:cNvSpPr/>
          <p:nvPr/>
        </p:nvSpPr>
        <p:spPr>
          <a:xfrm>
            <a:off x="928662" y="2714620"/>
            <a:ext cx="1500198"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14488"/>
            <a:ext cx="7400948" cy="4411675"/>
          </a:xfrm>
        </p:spPr>
        <p:txBody>
          <a:bodyPr/>
          <a:lstStyle/>
          <a:p>
            <a:pPr>
              <a:buNone/>
            </a:pPr>
            <a:r>
              <a:rPr lang="it-IT" dirty="0"/>
              <a:t>Trova la parola che spiega tutte le altre:</a:t>
            </a:r>
          </a:p>
          <a:p>
            <a:pPr>
              <a:buNone/>
            </a:pPr>
            <a:endParaRPr lang="it-IT" dirty="0"/>
          </a:p>
          <a:p>
            <a:r>
              <a:rPr lang="it-IT" dirty="0"/>
              <a:t>addominali </a:t>
            </a:r>
          </a:p>
          <a:p>
            <a:r>
              <a:rPr lang="it-IT" dirty="0"/>
              <a:t>bicipite </a:t>
            </a:r>
          </a:p>
          <a:p>
            <a:r>
              <a:rPr lang="it-IT" dirty="0"/>
              <a:t>muscoli </a:t>
            </a:r>
          </a:p>
          <a:p>
            <a:r>
              <a:rPr lang="it-IT" dirty="0"/>
              <a:t>lingua</a:t>
            </a:r>
          </a:p>
          <a:p>
            <a:endParaRPr lang="it-IT" u="sng" dirty="0"/>
          </a:p>
        </p:txBody>
      </p:sp>
      <p:pic>
        <p:nvPicPr>
          <p:cNvPr id="1026" name="Picture 2"/>
          <p:cNvPicPr>
            <a:picLocks noChangeAspect="1" noChangeArrowheads="1"/>
          </p:cNvPicPr>
          <p:nvPr/>
        </p:nvPicPr>
        <p:blipFill>
          <a:blip r:embed="rId2"/>
          <a:srcRect l="48316" t="40039" r="33016" b="15039"/>
          <a:stretch>
            <a:fillRect/>
          </a:stretch>
        </p:blipFill>
        <p:spPr bwMode="auto">
          <a:xfrm>
            <a:off x="7858148" y="142852"/>
            <a:ext cx="1071570" cy="1449771"/>
          </a:xfrm>
          <a:prstGeom prst="rect">
            <a:avLst/>
          </a:prstGeom>
          <a:noFill/>
          <a:ln w="9525">
            <a:noFill/>
            <a:miter lim="800000"/>
            <a:headEnd/>
            <a:tailEnd/>
          </a:ln>
          <a:effectLst/>
        </p:spPr>
      </p:pic>
      <p:pic>
        <p:nvPicPr>
          <p:cNvPr id="1028" name="Picture 4" descr="Immagine correlata"/>
          <p:cNvPicPr>
            <a:picLocks noChangeAspect="1" noChangeArrowheads="1"/>
          </p:cNvPicPr>
          <p:nvPr/>
        </p:nvPicPr>
        <p:blipFill>
          <a:blip r:embed="rId3"/>
          <a:srcRect/>
          <a:stretch>
            <a:fillRect/>
          </a:stretch>
        </p:blipFill>
        <p:spPr bwMode="auto">
          <a:xfrm>
            <a:off x="5000628" y="3071810"/>
            <a:ext cx="3357586" cy="3357586"/>
          </a:xfrm>
          <a:prstGeom prst="rect">
            <a:avLst/>
          </a:prstGeom>
          <a:noFill/>
        </p:spPr>
      </p:pic>
      <p:sp>
        <p:nvSpPr>
          <p:cNvPr id="5" name="Ovale 4"/>
          <p:cNvSpPr/>
          <p:nvPr/>
        </p:nvSpPr>
        <p:spPr>
          <a:xfrm>
            <a:off x="857224" y="3857628"/>
            <a:ext cx="1500198"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714488"/>
            <a:ext cx="7400948" cy="4411675"/>
          </a:xfrm>
        </p:spPr>
        <p:txBody>
          <a:bodyPr/>
          <a:lstStyle/>
          <a:p>
            <a:pPr>
              <a:buNone/>
            </a:pPr>
            <a:r>
              <a:rPr lang="it-IT" dirty="0"/>
              <a:t>Trova la parola che spiega tutte le altre:</a:t>
            </a:r>
          </a:p>
          <a:p>
            <a:pPr>
              <a:buNone/>
            </a:pPr>
            <a:endParaRPr lang="it-IT" dirty="0"/>
          </a:p>
          <a:p>
            <a:r>
              <a:rPr lang="it-IT" dirty="0"/>
              <a:t>galline </a:t>
            </a:r>
          </a:p>
          <a:p>
            <a:r>
              <a:rPr lang="it-IT" dirty="0"/>
              <a:t>oche </a:t>
            </a:r>
          </a:p>
          <a:p>
            <a:r>
              <a:rPr lang="it-IT" dirty="0"/>
              <a:t>volatili </a:t>
            </a:r>
          </a:p>
          <a:p>
            <a:r>
              <a:rPr lang="it-IT" dirty="0"/>
              <a:t>fringuelli</a:t>
            </a:r>
          </a:p>
          <a:p>
            <a:endParaRPr lang="it-IT" u="sng" dirty="0"/>
          </a:p>
        </p:txBody>
      </p:sp>
      <p:pic>
        <p:nvPicPr>
          <p:cNvPr id="1026" name="Picture 2"/>
          <p:cNvPicPr>
            <a:picLocks noChangeAspect="1" noChangeArrowheads="1"/>
          </p:cNvPicPr>
          <p:nvPr/>
        </p:nvPicPr>
        <p:blipFill>
          <a:blip r:embed="rId2"/>
          <a:srcRect l="48316" t="40039" r="33016" b="15039"/>
          <a:stretch>
            <a:fillRect/>
          </a:stretch>
        </p:blipFill>
        <p:spPr bwMode="auto">
          <a:xfrm>
            <a:off x="7858148" y="142852"/>
            <a:ext cx="1071570" cy="1449771"/>
          </a:xfrm>
          <a:prstGeom prst="rect">
            <a:avLst/>
          </a:prstGeom>
          <a:noFill/>
          <a:ln w="9525">
            <a:noFill/>
            <a:miter lim="800000"/>
            <a:headEnd/>
            <a:tailEnd/>
          </a:ln>
          <a:effectLst/>
        </p:spPr>
      </p:pic>
      <p:pic>
        <p:nvPicPr>
          <p:cNvPr id="1028" name="Picture 4" descr="Immagine correlata"/>
          <p:cNvPicPr>
            <a:picLocks noChangeAspect="1" noChangeArrowheads="1"/>
          </p:cNvPicPr>
          <p:nvPr/>
        </p:nvPicPr>
        <p:blipFill>
          <a:blip r:embed="rId3"/>
          <a:srcRect/>
          <a:stretch>
            <a:fillRect/>
          </a:stretch>
        </p:blipFill>
        <p:spPr bwMode="auto">
          <a:xfrm>
            <a:off x="5000628" y="3071810"/>
            <a:ext cx="3357586" cy="3357586"/>
          </a:xfrm>
          <a:prstGeom prst="rect">
            <a:avLst/>
          </a:prstGeom>
          <a:noFill/>
        </p:spPr>
      </p:pic>
      <p:sp>
        <p:nvSpPr>
          <p:cNvPr id="5" name="Ovale 4"/>
          <p:cNvSpPr/>
          <p:nvPr/>
        </p:nvSpPr>
        <p:spPr>
          <a:xfrm>
            <a:off x="857224" y="3857628"/>
            <a:ext cx="1500198"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42984"/>
            <a:ext cx="7400948" cy="4983179"/>
          </a:xfrm>
        </p:spPr>
        <p:txBody>
          <a:bodyPr>
            <a:normAutofit/>
          </a:bodyPr>
          <a:lstStyle/>
          <a:p>
            <a:pPr>
              <a:buNone/>
            </a:pPr>
            <a:r>
              <a:rPr lang="it-IT" dirty="0"/>
              <a:t>Trova la parola che spiega tutte le altre:</a:t>
            </a:r>
          </a:p>
          <a:p>
            <a:pPr>
              <a:buNone/>
            </a:pPr>
            <a:endParaRPr lang="it-IT" dirty="0"/>
          </a:p>
          <a:p>
            <a:pPr>
              <a:buNone/>
            </a:pPr>
            <a:endParaRPr lang="it-IT" dirty="0"/>
          </a:p>
          <a:p>
            <a:r>
              <a:rPr lang="it-IT" dirty="0"/>
              <a:t>Noci</a:t>
            </a:r>
          </a:p>
          <a:p>
            <a:r>
              <a:rPr lang="it-IT" dirty="0"/>
              <a:t>Banane</a:t>
            </a:r>
          </a:p>
          <a:p>
            <a:r>
              <a:rPr lang="it-IT" dirty="0"/>
              <a:t>Arance</a:t>
            </a:r>
          </a:p>
          <a:p>
            <a:r>
              <a:rPr lang="it-IT" dirty="0"/>
              <a:t>Frutti</a:t>
            </a:r>
          </a:p>
          <a:p>
            <a:endParaRPr lang="it-IT" u="sng" dirty="0"/>
          </a:p>
        </p:txBody>
      </p:sp>
      <p:pic>
        <p:nvPicPr>
          <p:cNvPr id="1026" name="Picture 2"/>
          <p:cNvPicPr>
            <a:picLocks noChangeAspect="1" noChangeArrowheads="1"/>
          </p:cNvPicPr>
          <p:nvPr/>
        </p:nvPicPr>
        <p:blipFill>
          <a:blip r:embed="rId2"/>
          <a:srcRect l="48316" t="40039" r="33016" b="15039"/>
          <a:stretch>
            <a:fillRect/>
          </a:stretch>
        </p:blipFill>
        <p:spPr bwMode="auto">
          <a:xfrm>
            <a:off x="7858148" y="142852"/>
            <a:ext cx="1071570" cy="1449771"/>
          </a:xfrm>
          <a:prstGeom prst="rect">
            <a:avLst/>
          </a:prstGeom>
          <a:noFill/>
          <a:ln w="9525">
            <a:noFill/>
            <a:miter lim="800000"/>
            <a:headEnd/>
            <a:tailEnd/>
          </a:ln>
          <a:effectLst/>
        </p:spPr>
      </p:pic>
      <p:pic>
        <p:nvPicPr>
          <p:cNvPr id="1028" name="Picture 4" descr="Immagine correlata"/>
          <p:cNvPicPr>
            <a:picLocks noChangeAspect="1" noChangeArrowheads="1"/>
          </p:cNvPicPr>
          <p:nvPr/>
        </p:nvPicPr>
        <p:blipFill>
          <a:blip r:embed="rId3"/>
          <a:srcRect/>
          <a:stretch>
            <a:fillRect/>
          </a:stretch>
        </p:blipFill>
        <p:spPr bwMode="auto">
          <a:xfrm>
            <a:off x="5000628" y="3071810"/>
            <a:ext cx="3357586" cy="3357586"/>
          </a:xfrm>
          <a:prstGeom prst="rect">
            <a:avLst/>
          </a:prstGeom>
          <a:noFill/>
        </p:spPr>
      </p:pic>
      <p:sp>
        <p:nvSpPr>
          <p:cNvPr id="5" name="Ovale 4"/>
          <p:cNvSpPr/>
          <p:nvPr/>
        </p:nvSpPr>
        <p:spPr>
          <a:xfrm>
            <a:off x="857224" y="4500570"/>
            <a:ext cx="1500198"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magine correlata"/>
          <p:cNvPicPr>
            <a:picLocks noChangeAspect="1" noChangeArrowheads="1"/>
          </p:cNvPicPr>
          <p:nvPr/>
        </p:nvPicPr>
        <p:blipFill>
          <a:blip r:embed="rId2"/>
          <a:srcRect/>
          <a:stretch>
            <a:fillRect/>
          </a:stretch>
        </p:blipFill>
        <p:spPr bwMode="auto">
          <a:xfrm>
            <a:off x="500034" y="571480"/>
            <a:ext cx="4500562" cy="5556559"/>
          </a:xfrm>
          <a:prstGeom prst="rect">
            <a:avLst/>
          </a:prstGeom>
          <a:noFill/>
        </p:spPr>
      </p:pic>
      <p:sp>
        <p:nvSpPr>
          <p:cNvPr id="5" name="CasellaDiTesto 4"/>
          <p:cNvSpPr txBox="1"/>
          <p:nvPr/>
        </p:nvSpPr>
        <p:spPr>
          <a:xfrm>
            <a:off x="5286380" y="642918"/>
            <a:ext cx="3357586" cy="5355312"/>
          </a:xfrm>
          <a:prstGeom prst="rect">
            <a:avLst/>
          </a:prstGeom>
          <a:noFill/>
        </p:spPr>
        <p:txBody>
          <a:bodyPr wrap="square" rtlCol="0">
            <a:spAutoFit/>
          </a:bodyPr>
          <a:lstStyle/>
          <a:p>
            <a:pPr algn="ctr"/>
            <a:r>
              <a:rPr lang="it-IT" dirty="0">
                <a:solidFill>
                  <a:srgbClr val="0070C0"/>
                </a:solidFill>
                <a:latin typeface="Showcard Gothic" pitchFamily="82" charset="0"/>
              </a:rPr>
              <a:t>minigioco</a:t>
            </a:r>
          </a:p>
          <a:p>
            <a:pPr algn="ctr"/>
            <a:r>
              <a:rPr lang="it-IT" sz="3600" dirty="0">
                <a:solidFill>
                  <a:srgbClr val="0070C0"/>
                </a:solidFill>
                <a:latin typeface="Showcard Gothic" pitchFamily="82" charset="0"/>
              </a:rPr>
              <a:t>La sfida di Nigel</a:t>
            </a:r>
          </a:p>
          <a:p>
            <a:endParaRPr lang="it-IT" dirty="0"/>
          </a:p>
          <a:p>
            <a:endParaRPr lang="it-IT" dirty="0"/>
          </a:p>
          <a:p>
            <a:endParaRPr lang="it-IT" dirty="0"/>
          </a:p>
          <a:p>
            <a:r>
              <a:rPr lang="it-IT" b="1" dirty="0">
                <a:latin typeface="Arial" pitchFamily="34" charset="0"/>
                <a:cs typeface="Arial" pitchFamily="34" charset="0"/>
              </a:rPr>
              <a:t>Ciao !</a:t>
            </a:r>
          </a:p>
          <a:p>
            <a:endParaRPr lang="it-IT" b="1" dirty="0">
              <a:latin typeface="Arial" pitchFamily="34" charset="0"/>
              <a:cs typeface="Arial" pitchFamily="34" charset="0"/>
            </a:endParaRPr>
          </a:p>
          <a:p>
            <a:r>
              <a:rPr lang="it-IT" b="1" dirty="0">
                <a:latin typeface="Arial" pitchFamily="34" charset="0"/>
                <a:cs typeface="Arial" pitchFamily="34" charset="0"/>
              </a:rPr>
              <a:t>Io sono il pellicano Nigel e posso aiutarti a trovare </a:t>
            </a:r>
            <a:r>
              <a:rPr lang="it-IT" b="1" dirty="0" err="1">
                <a:latin typeface="Arial" pitchFamily="34" charset="0"/>
                <a:cs typeface="Arial" pitchFamily="34" charset="0"/>
              </a:rPr>
              <a:t>Nemo</a:t>
            </a:r>
            <a:r>
              <a:rPr lang="it-IT" b="1" dirty="0">
                <a:latin typeface="Arial" pitchFamily="34" charset="0"/>
                <a:cs typeface="Arial" pitchFamily="34" charset="0"/>
              </a:rPr>
              <a:t>. </a:t>
            </a:r>
          </a:p>
          <a:p>
            <a:endParaRPr lang="it-IT" b="1" dirty="0">
              <a:latin typeface="Arial" pitchFamily="34" charset="0"/>
              <a:cs typeface="Arial" pitchFamily="34" charset="0"/>
            </a:endParaRPr>
          </a:p>
          <a:p>
            <a:r>
              <a:rPr lang="it-IT" b="1" dirty="0">
                <a:latin typeface="Arial" pitchFamily="34" charset="0"/>
                <a:cs typeface="Arial" pitchFamily="34" charset="0"/>
              </a:rPr>
              <a:t>Prova a indovinare come finisce la frase e ti darò un indizio per scoprire dov’è </a:t>
            </a:r>
            <a:r>
              <a:rPr lang="it-IT" b="1" dirty="0" err="1">
                <a:latin typeface="Arial" pitchFamily="34" charset="0"/>
                <a:cs typeface="Arial" pitchFamily="34" charset="0"/>
              </a:rPr>
              <a:t>Nemo</a:t>
            </a:r>
            <a:r>
              <a:rPr lang="it-IT" b="1" dirty="0">
                <a:latin typeface="Arial" pitchFamily="34" charset="0"/>
                <a:cs typeface="Arial" pitchFamily="34" charset="0"/>
              </a:rPr>
              <a:t>.</a:t>
            </a:r>
          </a:p>
          <a:p>
            <a:endParaRPr 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l="9883" t="20508" r="13250" b="26757"/>
          <a:stretch>
            <a:fillRect/>
          </a:stretch>
        </p:blipFill>
        <p:spPr bwMode="auto">
          <a:xfrm>
            <a:off x="214282" y="3125898"/>
            <a:ext cx="8614894" cy="3322887"/>
          </a:xfrm>
          <a:prstGeom prst="rect">
            <a:avLst/>
          </a:prstGeom>
          <a:noFill/>
          <a:ln w="9525">
            <a:noFill/>
            <a:miter lim="800000"/>
            <a:headEnd/>
            <a:tailEnd/>
          </a:ln>
          <a:effectLst/>
        </p:spPr>
      </p:pic>
      <p:pic>
        <p:nvPicPr>
          <p:cNvPr id="5" name="Picture 2" descr="Immagine correlata"/>
          <p:cNvPicPr>
            <a:picLocks noChangeAspect="1" noChangeArrowheads="1"/>
          </p:cNvPicPr>
          <p:nvPr/>
        </p:nvPicPr>
        <p:blipFill>
          <a:blip r:embed="rId3"/>
          <a:srcRect/>
          <a:stretch>
            <a:fillRect/>
          </a:stretch>
        </p:blipFill>
        <p:spPr bwMode="auto">
          <a:xfrm>
            <a:off x="2714612" y="0"/>
            <a:ext cx="2417546" cy="29847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l="10432" t="28320" r="13250" b="20898"/>
          <a:stretch>
            <a:fillRect/>
          </a:stretch>
        </p:blipFill>
        <p:spPr bwMode="auto">
          <a:xfrm>
            <a:off x="214282" y="3286124"/>
            <a:ext cx="8786842" cy="3287164"/>
          </a:xfrm>
          <a:prstGeom prst="rect">
            <a:avLst/>
          </a:prstGeom>
          <a:noFill/>
          <a:ln w="9525">
            <a:noFill/>
            <a:miter lim="800000"/>
            <a:headEnd/>
            <a:tailEnd/>
          </a:ln>
          <a:effectLst/>
        </p:spPr>
      </p:pic>
      <p:pic>
        <p:nvPicPr>
          <p:cNvPr id="5" name="Picture 2" descr="Immagine correlata"/>
          <p:cNvPicPr>
            <a:picLocks noChangeAspect="1" noChangeArrowheads="1"/>
          </p:cNvPicPr>
          <p:nvPr/>
        </p:nvPicPr>
        <p:blipFill>
          <a:blip r:embed="rId3"/>
          <a:srcRect/>
          <a:stretch>
            <a:fillRect/>
          </a:stretch>
        </p:blipFill>
        <p:spPr bwMode="auto">
          <a:xfrm>
            <a:off x="2714612" y="0"/>
            <a:ext cx="2417546" cy="29847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magine correlata"/>
          <p:cNvPicPr>
            <a:picLocks noChangeAspect="1" noChangeArrowheads="1"/>
          </p:cNvPicPr>
          <p:nvPr/>
        </p:nvPicPr>
        <p:blipFill>
          <a:blip r:embed="rId2"/>
          <a:srcRect/>
          <a:stretch>
            <a:fillRect/>
          </a:stretch>
        </p:blipFill>
        <p:spPr bwMode="auto">
          <a:xfrm>
            <a:off x="2714612" y="0"/>
            <a:ext cx="2417546" cy="2984791"/>
          </a:xfrm>
          <a:prstGeom prst="rect">
            <a:avLst/>
          </a:prstGeom>
          <a:noFill/>
        </p:spPr>
      </p:pic>
      <p:pic>
        <p:nvPicPr>
          <p:cNvPr id="65538" name="Picture 2"/>
          <p:cNvPicPr>
            <a:picLocks noChangeAspect="1" noChangeArrowheads="1"/>
          </p:cNvPicPr>
          <p:nvPr/>
        </p:nvPicPr>
        <p:blipFill>
          <a:blip r:embed="rId3"/>
          <a:srcRect l="7137" t="28320" r="13250" b="18945"/>
          <a:stretch>
            <a:fillRect/>
          </a:stretch>
        </p:blipFill>
        <p:spPr bwMode="auto">
          <a:xfrm>
            <a:off x="214282" y="3357562"/>
            <a:ext cx="8715404" cy="32457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Risultati immagini per acquario nemo"/>
          <p:cNvPicPr>
            <a:picLocks noChangeAspect="1" noChangeArrowheads="1"/>
          </p:cNvPicPr>
          <p:nvPr/>
        </p:nvPicPr>
        <p:blipFill>
          <a:blip r:embed="rId3"/>
          <a:srcRect/>
          <a:stretch>
            <a:fillRect/>
          </a:stretch>
        </p:blipFill>
        <p:spPr bwMode="auto">
          <a:xfrm>
            <a:off x="-928726" y="0"/>
            <a:ext cx="10358510" cy="6858000"/>
          </a:xfrm>
          <a:prstGeom prst="rect">
            <a:avLst/>
          </a:prstGeom>
          <a:noFill/>
        </p:spPr>
      </p:pic>
      <p:sp>
        <p:nvSpPr>
          <p:cNvPr id="5" name="Rettangolo 4"/>
          <p:cNvSpPr/>
          <p:nvPr/>
        </p:nvSpPr>
        <p:spPr>
          <a:xfrm>
            <a:off x="714348" y="285728"/>
            <a:ext cx="7782900" cy="646331"/>
          </a:xfrm>
          <a:prstGeom prst="rect">
            <a:avLst/>
          </a:prstGeom>
          <a:noFill/>
        </p:spPr>
        <p:txBody>
          <a:bodyPr wrap="none" lIns="91440" tIns="45720" rIns="91440" bIns="45720">
            <a:spAutoFit/>
          </a:bodyPr>
          <a:lstStyle/>
          <a:p>
            <a:pPr algn="ctr"/>
            <a:r>
              <a:rPr lang="it-IT"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howcard Gothic" pitchFamily="82" charset="0"/>
              </a:rPr>
              <a:t>Livello  5  “tartarughe marine”</a:t>
            </a:r>
          </a:p>
        </p:txBody>
      </p:sp>
      <p:pic>
        <p:nvPicPr>
          <p:cNvPr id="6" name="un estratto tartarughe surfiste CIAO BELLO -.mp3">
            <a:hlinkClick r:id="" action="ppaction://media"/>
          </p:cNvPr>
          <p:cNvPicPr>
            <a:picLocks noRot="1" noChangeAspect="1"/>
          </p:cNvPicPr>
          <p:nvPr>
            <a:audioFile r:link="rId1"/>
          </p:nvPr>
        </p:nvPicPr>
        <p:blipFill>
          <a:blip r:embed="rId4"/>
          <a:stretch>
            <a:fillRect/>
          </a:stretch>
        </p:blipFill>
        <p:spPr>
          <a:xfrm>
            <a:off x="-304800" y="628652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Risultati immagini per nemo tartarughe marine"/>
          <p:cNvPicPr>
            <a:picLocks noChangeAspect="1" noChangeArrowheads="1"/>
          </p:cNvPicPr>
          <p:nvPr/>
        </p:nvPicPr>
        <p:blipFill>
          <a:blip r:embed="rId3"/>
          <a:srcRect/>
          <a:stretch>
            <a:fillRect/>
          </a:stretch>
        </p:blipFill>
        <p:spPr bwMode="auto">
          <a:xfrm>
            <a:off x="2357422" y="2857496"/>
            <a:ext cx="3969210" cy="3463136"/>
          </a:xfrm>
          <a:prstGeom prst="rect">
            <a:avLst/>
          </a:prstGeom>
          <a:noFill/>
        </p:spPr>
      </p:pic>
      <p:sp>
        <p:nvSpPr>
          <p:cNvPr id="5" name="CasellaDiTesto 4"/>
          <p:cNvSpPr txBox="1"/>
          <p:nvPr/>
        </p:nvSpPr>
        <p:spPr>
          <a:xfrm>
            <a:off x="2000232" y="1357298"/>
            <a:ext cx="4714908" cy="1569660"/>
          </a:xfrm>
          <a:prstGeom prst="rect">
            <a:avLst/>
          </a:prstGeom>
          <a:noFill/>
        </p:spPr>
        <p:txBody>
          <a:bodyPr wrap="square" rtlCol="0">
            <a:spAutoFit/>
          </a:bodyPr>
          <a:lstStyle/>
          <a:p>
            <a:pPr algn="ctr"/>
            <a:r>
              <a:rPr lang="it-IT" sz="3200" dirty="0">
                <a:solidFill>
                  <a:srgbClr val="0070C0"/>
                </a:solidFill>
                <a:latin typeface="Snap ITC" pitchFamily="82" charset="0"/>
              </a:rPr>
              <a:t>LIVELLO TARTARUGAM MARINA</a:t>
            </a:r>
          </a:p>
        </p:txBody>
      </p:sp>
      <p:sp>
        <p:nvSpPr>
          <p:cNvPr id="6" name="CasellaDiTesto 5"/>
          <p:cNvSpPr txBox="1"/>
          <p:nvPr/>
        </p:nvSpPr>
        <p:spPr>
          <a:xfrm>
            <a:off x="357158" y="357166"/>
            <a:ext cx="8143932" cy="646331"/>
          </a:xfrm>
          <a:prstGeom prst="rect">
            <a:avLst/>
          </a:prstGeom>
          <a:noFill/>
        </p:spPr>
        <p:txBody>
          <a:bodyPr wrap="square" rtlCol="0">
            <a:spAutoFit/>
          </a:bodyPr>
          <a:lstStyle/>
          <a:p>
            <a:pPr algn="ctr"/>
            <a:r>
              <a:rPr lang="it-IT" sz="3600" dirty="0"/>
              <a:t>È il momento di cavarsela da soli !</a:t>
            </a:r>
          </a:p>
        </p:txBody>
      </p:sp>
      <p:pic>
        <p:nvPicPr>
          <p:cNvPr id="7" name="16 - Squishy.mp3">
            <a:hlinkClick r:id="" action="ppaction://media"/>
          </p:cNvPr>
          <p:cNvPicPr>
            <a:picLocks noRot="1" noChangeAspect="1"/>
          </p:cNvPicPr>
          <p:nvPr>
            <a:audioFile r:link="rId1"/>
          </p:nvPr>
        </p:nvPicPr>
        <p:blipFill>
          <a:blip r:embed="rId4"/>
          <a:stretch>
            <a:fillRect/>
          </a:stretch>
        </p:blipFill>
        <p:spPr>
          <a:xfrm>
            <a:off x="500034" y="614364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8">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isultati immagini per disegni da colorare nemo"/>
          <p:cNvPicPr>
            <a:picLocks noChangeAspect="1" noChangeArrowheads="1"/>
          </p:cNvPicPr>
          <p:nvPr/>
        </p:nvPicPr>
        <p:blipFill>
          <a:blip r:embed="rId2"/>
          <a:srcRect/>
          <a:stretch>
            <a:fillRect/>
          </a:stretch>
        </p:blipFill>
        <p:spPr bwMode="auto">
          <a:xfrm>
            <a:off x="3571868" y="295275"/>
            <a:ext cx="5400675" cy="6562725"/>
          </a:xfrm>
          <a:prstGeom prst="rect">
            <a:avLst/>
          </a:prstGeom>
          <a:noFill/>
        </p:spPr>
      </p:pic>
      <p:sp>
        <p:nvSpPr>
          <p:cNvPr id="5" name="CasellaDiTesto 4"/>
          <p:cNvSpPr txBox="1"/>
          <p:nvPr/>
        </p:nvSpPr>
        <p:spPr>
          <a:xfrm>
            <a:off x="214282" y="285728"/>
            <a:ext cx="3857652" cy="5355312"/>
          </a:xfrm>
          <a:prstGeom prst="rect">
            <a:avLst/>
          </a:prstGeom>
          <a:noFill/>
        </p:spPr>
        <p:txBody>
          <a:bodyPr wrap="square" rtlCol="0">
            <a:spAutoFit/>
          </a:bodyPr>
          <a:lstStyle/>
          <a:p>
            <a:r>
              <a:rPr lang="it-IT" sz="2000" dirty="0">
                <a:latin typeface="Oxygen" pitchFamily="2" charset="0"/>
              </a:rPr>
              <a:t>Marlin è il padre premuroso di </a:t>
            </a:r>
            <a:r>
              <a:rPr lang="it-IT" sz="2000" dirty="0" err="1">
                <a:latin typeface="Oxygen" pitchFamily="2" charset="0"/>
              </a:rPr>
              <a:t>Nemo</a:t>
            </a:r>
            <a:r>
              <a:rPr lang="it-IT" sz="2000" dirty="0">
                <a:latin typeface="Oxygen" pitchFamily="2" charset="0"/>
              </a:rPr>
              <a:t>. </a:t>
            </a:r>
          </a:p>
          <a:p>
            <a:endParaRPr lang="it-IT" sz="2000" dirty="0">
              <a:latin typeface="Oxygen" pitchFamily="2" charset="0"/>
            </a:endParaRPr>
          </a:p>
          <a:p>
            <a:r>
              <a:rPr lang="it-IT" sz="2000" dirty="0">
                <a:latin typeface="Oxygen" pitchFamily="2" charset="0"/>
              </a:rPr>
              <a:t>Leggi le parole  e prova a formulare 3 frasi per ognuna di queste parole.</a:t>
            </a:r>
          </a:p>
          <a:p>
            <a:endParaRPr lang="it-IT" dirty="0"/>
          </a:p>
          <a:p>
            <a:endParaRPr lang="it-IT" dirty="0"/>
          </a:p>
          <a:p>
            <a:endParaRPr lang="it-IT" dirty="0"/>
          </a:p>
          <a:p>
            <a:pPr algn="ctr"/>
            <a:r>
              <a:rPr lang="it-IT" sz="2400" dirty="0">
                <a:latin typeface="Oxygen" pitchFamily="2" charset="0"/>
              </a:rPr>
              <a:t>Casa</a:t>
            </a:r>
          </a:p>
          <a:p>
            <a:pPr algn="ctr"/>
            <a:endParaRPr lang="it-IT" sz="2400" dirty="0">
              <a:latin typeface="Oxygen" pitchFamily="2" charset="0"/>
            </a:endParaRPr>
          </a:p>
          <a:p>
            <a:pPr algn="ctr"/>
            <a:r>
              <a:rPr lang="it-IT" sz="2400" dirty="0">
                <a:latin typeface="Oxygen" pitchFamily="2" charset="0"/>
              </a:rPr>
              <a:t>Famiglia</a:t>
            </a:r>
          </a:p>
          <a:p>
            <a:pPr algn="ctr"/>
            <a:endParaRPr lang="it-IT" sz="2400" dirty="0">
              <a:latin typeface="Oxygen" pitchFamily="2" charset="0"/>
            </a:endParaRPr>
          </a:p>
          <a:p>
            <a:pPr algn="ctr"/>
            <a:r>
              <a:rPr lang="it-IT" sz="2400" dirty="0">
                <a:latin typeface="Oxygen" pitchFamily="2" charset="0"/>
              </a:rPr>
              <a:t>Dentro</a:t>
            </a:r>
          </a:p>
          <a:p>
            <a:pPr algn="ctr"/>
            <a:endParaRPr lang="it-IT" sz="2400" dirty="0">
              <a:latin typeface="Oxygen" pitchFamily="2" charset="0"/>
            </a:endParaRPr>
          </a:p>
          <a:p>
            <a:pPr algn="ctr"/>
            <a:r>
              <a:rPr lang="it-IT" sz="2400" dirty="0">
                <a:latin typeface="Oxygen" pitchFamily="2" charset="0"/>
              </a:rPr>
              <a:t>Fuori</a:t>
            </a:r>
          </a:p>
        </p:txBody>
      </p:sp>
      <p:pic>
        <p:nvPicPr>
          <p:cNvPr id="2050" name="Picture 2"/>
          <p:cNvPicPr>
            <a:picLocks noChangeAspect="1" noChangeArrowheads="1"/>
          </p:cNvPicPr>
          <p:nvPr/>
        </p:nvPicPr>
        <p:blipFill>
          <a:blip r:embed="rId3"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Vai BELLO !!!  </a:t>
            </a:r>
          </a:p>
        </p:txBody>
      </p:sp>
      <p:pic>
        <p:nvPicPr>
          <p:cNvPr id="82946" name="Picture 2" descr="Risultati immagini per gif nemo"/>
          <p:cNvPicPr>
            <a:picLocks noChangeAspect="1" noChangeArrowheads="1" noCrop="1"/>
          </p:cNvPicPr>
          <p:nvPr/>
        </p:nvPicPr>
        <p:blipFill>
          <a:blip r:embed="rId2"/>
          <a:srcRect/>
          <a:stretch>
            <a:fillRect/>
          </a:stretch>
        </p:blipFill>
        <p:spPr bwMode="auto">
          <a:xfrm>
            <a:off x="1071538" y="2357430"/>
            <a:ext cx="7072362" cy="3974667"/>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l="46120" t="35156" r="33016" b="16992"/>
          <a:stretch>
            <a:fillRect/>
          </a:stretch>
        </p:blipFill>
        <p:spPr bwMode="auto">
          <a:xfrm>
            <a:off x="7643834" y="142852"/>
            <a:ext cx="1329622" cy="1714512"/>
          </a:xfrm>
          <a:prstGeom prst="rect">
            <a:avLst/>
          </a:prstGeom>
          <a:noFill/>
          <a:ln w="9525">
            <a:noFill/>
            <a:miter lim="800000"/>
            <a:headEnd/>
            <a:tailEnd/>
          </a:ln>
          <a:effectLst/>
        </p:spPr>
      </p:pic>
      <p:pic>
        <p:nvPicPr>
          <p:cNvPr id="71683" name="Picture 3"/>
          <p:cNvPicPr>
            <a:picLocks noChangeAspect="1" noChangeArrowheads="1"/>
          </p:cNvPicPr>
          <p:nvPr/>
        </p:nvPicPr>
        <p:blipFill>
          <a:blip r:embed="rId3"/>
          <a:srcRect l="9883" t="32226" r="12152" b="23828"/>
          <a:stretch>
            <a:fillRect/>
          </a:stretch>
        </p:blipFill>
        <p:spPr bwMode="auto">
          <a:xfrm>
            <a:off x="0" y="3286124"/>
            <a:ext cx="9017063" cy="285752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l="46120" t="35156" r="33016" b="16992"/>
          <a:stretch>
            <a:fillRect/>
          </a:stretch>
        </p:blipFill>
        <p:spPr bwMode="auto">
          <a:xfrm>
            <a:off x="7643834" y="142852"/>
            <a:ext cx="1329622" cy="1714512"/>
          </a:xfrm>
          <a:prstGeom prst="rect">
            <a:avLst/>
          </a:prstGeom>
          <a:noFill/>
          <a:ln w="9525">
            <a:noFill/>
            <a:miter lim="800000"/>
            <a:headEnd/>
            <a:tailEnd/>
          </a:ln>
          <a:effectLst/>
        </p:spPr>
      </p:pic>
      <p:pic>
        <p:nvPicPr>
          <p:cNvPr id="72706" name="Picture 2"/>
          <p:cNvPicPr>
            <a:picLocks noChangeAspect="1" noChangeArrowheads="1"/>
          </p:cNvPicPr>
          <p:nvPr/>
        </p:nvPicPr>
        <p:blipFill>
          <a:blip r:embed="rId3"/>
          <a:srcRect l="9883" t="35156" r="18191" b="24805"/>
          <a:stretch>
            <a:fillRect/>
          </a:stretch>
        </p:blipFill>
        <p:spPr bwMode="auto">
          <a:xfrm>
            <a:off x="214282" y="3071810"/>
            <a:ext cx="8673619" cy="2714644"/>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l="46120" t="35156" r="33016" b="16992"/>
          <a:stretch>
            <a:fillRect/>
          </a:stretch>
        </p:blipFill>
        <p:spPr bwMode="auto">
          <a:xfrm>
            <a:off x="7643834" y="142852"/>
            <a:ext cx="1329622" cy="1714512"/>
          </a:xfrm>
          <a:prstGeom prst="rect">
            <a:avLst/>
          </a:prstGeom>
          <a:noFill/>
          <a:ln w="9525">
            <a:noFill/>
            <a:miter lim="800000"/>
            <a:headEnd/>
            <a:tailEnd/>
          </a:ln>
          <a:effectLst/>
        </p:spPr>
      </p:pic>
      <p:pic>
        <p:nvPicPr>
          <p:cNvPr id="73730" name="Picture 2"/>
          <p:cNvPicPr>
            <a:picLocks noChangeAspect="1" noChangeArrowheads="1"/>
          </p:cNvPicPr>
          <p:nvPr/>
        </p:nvPicPr>
        <p:blipFill>
          <a:blip r:embed="rId3"/>
          <a:srcRect l="6039" t="23437" r="17642" b="33594"/>
          <a:stretch>
            <a:fillRect/>
          </a:stretch>
        </p:blipFill>
        <p:spPr bwMode="auto">
          <a:xfrm>
            <a:off x="214282" y="2928934"/>
            <a:ext cx="8572560" cy="2713616"/>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46120" t="35156" r="33016" b="16992"/>
          <a:stretch>
            <a:fillRect/>
          </a:stretch>
        </p:blipFill>
        <p:spPr bwMode="auto">
          <a:xfrm>
            <a:off x="7643834" y="142852"/>
            <a:ext cx="1329622" cy="1714512"/>
          </a:xfrm>
          <a:prstGeom prst="rect">
            <a:avLst/>
          </a:prstGeom>
          <a:noFill/>
          <a:ln w="9525">
            <a:noFill/>
            <a:miter lim="800000"/>
            <a:headEnd/>
            <a:tailEnd/>
          </a:ln>
          <a:effectLst/>
        </p:spPr>
      </p:pic>
      <p:pic>
        <p:nvPicPr>
          <p:cNvPr id="74754" name="Picture 2"/>
          <p:cNvPicPr>
            <a:picLocks noChangeAspect="1" noChangeArrowheads="1"/>
          </p:cNvPicPr>
          <p:nvPr/>
        </p:nvPicPr>
        <p:blipFill>
          <a:blip r:embed="rId3"/>
          <a:srcRect l="9334" t="30273" r="18191" b="35547"/>
          <a:stretch>
            <a:fillRect/>
          </a:stretch>
        </p:blipFill>
        <p:spPr bwMode="auto">
          <a:xfrm>
            <a:off x="142844" y="3429000"/>
            <a:ext cx="8715436" cy="2310911"/>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46120" t="35156" r="33016" b="16992"/>
          <a:stretch>
            <a:fillRect/>
          </a:stretch>
        </p:blipFill>
        <p:spPr bwMode="auto">
          <a:xfrm>
            <a:off x="7643834" y="142852"/>
            <a:ext cx="1329622" cy="1714512"/>
          </a:xfrm>
          <a:prstGeom prst="rect">
            <a:avLst/>
          </a:prstGeom>
          <a:noFill/>
          <a:ln w="9525">
            <a:noFill/>
            <a:miter lim="800000"/>
            <a:headEnd/>
            <a:tailEnd/>
          </a:ln>
          <a:effectLst/>
        </p:spPr>
      </p:pic>
      <p:pic>
        <p:nvPicPr>
          <p:cNvPr id="75778" name="Picture 2"/>
          <p:cNvPicPr>
            <a:picLocks noChangeAspect="1" noChangeArrowheads="1"/>
          </p:cNvPicPr>
          <p:nvPr/>
        </p:nvPicPr>
        <p:blipFill>
          <a:blip r:embed="rId3"/>
          <a:srcRect l="10432" t="34180" r="18741" b="20898"/>
          <a:stretch>
            <a:fillRect/>
          </a:stretch>
        </p:blipFill>
        <p:spPr bwMode="auto">
          <a:xfrm>
            <a:off x="214282" y="2857496"/>
            <a:ext cx="8715436" cy="310783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a:t>
            </a:r>
            <a:r>
              <a:rPr lang="it-IT" dirty="0" err="1"/>
              <a:t>coccordillo</a:t>
            </a:r>
            <a:endParaRPr lang="it-IT" dirty="0"/>
          </a:p>
        </p:txBody>
      </p:sp>
      <p:sp>
        <p:nvSpPr>
          <p:cNvPr id="3" name="Segnaposto contenuto 2"/>
          <p:cNvSpPr>
            <a:spLocks noGrp="1"/>
          </p:cNvSpPr>
          <p:nvPr>
            <p:ph idx="1"/>
          </p:nvPr>
        </p:nvSpPr>
        <p:spPr>
          <a:xfrm>
            <a:off x="285720" y="1357298"/>
            <a:ext cx="8501122" cy="5143536"/>
          </a:xfrm>
        </p:spPr>
        <p:txBody>
          <a:bodyPr>
            <a:noAutofit/>
          </a:bodyPr>
          <a:lstStyle/>
          <a:p>
            <a:pPr>
              <a:lnSpc>
                <a:spcPct val="120000"/>
              </a:lnSpc>
              <a:buNone/>
            </a:pPr>
            <a:r>
              <a:rPr lang="it-IT" sz="1400" dirty="0">
                <a:latin typeface="Verdana" pitchFamily="34" charset="0"/>
                <a:ea typeface="Verdana" pitchFamily="34" charset="0"/>
                <a:cs typeface="Verdana" pitchFamily="34" charset="0"/>
              </a:rPr>
              <a:t>C’era una volta un coccodrillo con una grande bocca. Lui mangiava tutto il giorno.</a:t>
            </a:r>
          </a:p>
          <a:p>
            <a:pPr>
              <a:lnSpc>
                <a:spcPct val="120000"/>
              </a:lnSpc>
              <a:buNone/>
            </a:pPr>
            <a:r>
              <a:rPr lang="it-IT" sz="1400" dirty="0">
                <a:latin typeface="Verdana" pitchFamily="34" charset="0"/>
                <a:ea typeface="Verdana" pitchFamily="34" charset="0"/>
                <a:cs typeface="Verdana" pitchFamily="34" charset="0"/>
              </a:rPr>
              <a:t>Mangiava foglie, pesci e altri piccoli rettili. </a:t>
            </a:r>
          </a:p>
          <a:p>
            <a:pPr>
              <a:lnSpc>
                <a:spcPct val="120000"/>
              </a:lnSpc>
              <a:buNone/>
            </a:pPr>
            <a:r>
              <a:rPr lang="it-IT" sz="1400" dirty="0">
                <a:latin typeface="Verdana" pitchFamily="34" charset="0"/>
                <a:ea typeface="Verdana" pitchFamily="34" charset="0"/>
                <a:cs typeface="Verdana" pitchFamily="34" charset="0"/>
              </a:rPr>
              <a:t>Un giorno vide un grosso bisonte che beveva in riva al fiume e pensò di volerlo mangiare. “me lo mangerò in un sol boccone” disse il coccodrillo. Il bisonte lo vide con la coda dell’occhio mentre si avvicinava e gli chiese “Ehi tu, so che vuoi mangiarmi ma non ti sembra presto? Ancora sono solo un cucciolo. Se mi lascerai bere ora, un giorno diventerò più grande e potrai mangiarmi con più gusto” Il coccodrillo allora disse rispose “è vero tornerò la prossima primavera”.</a:t>
            </a:r>
          </a:p>
          <a:p>
            <a:pPr>
              <a:lnSpc>
                <a:spcPct val="120000"/>
              </a:lnSpc>
              <a:buNone/>
            </a:pPr>
            <a:endParaRPr lang="it-IT" sz="1400" dirty="0">
              <a:latin typeface="Verdana" pitchFamily="34" charset="0"/>
              <a:ea typeface="Verdana" pitchFamily="34" charset="0"/>
              <a:cs typeface="Verdana" pitchFamily="34" charset="0"/>
            </a:endParaRPr>
          </a:p>
          <a:p>
            <a:pPr>
              <a:lnSpc>
                <a:spcPct val="120000"/>
              </a:lnSpc>
              <a:buNone/>
            </a:pPr>
            <a:r>
              <a:rPr lang="it-IT" sz="1400" dirty="0">
                <a:latin typeface="Verdana" pitchFamily="34" charset="0"/>
                <a:ea typeface="Verdana" pitchFamily="34" charset="0"/>
                <a:cs typeface="Verdana" pitchFamily="34" charset="0"/>
              </a:rPr>
              <a:t>Dopo un anno il coccodrillo si avvicinò e il bisonte era cresciuto. Mentre beveva e mangiava l’erba si voltò ed esclamò “ Ehi aspetta, non mangiarmi ora, il prossimo anno diventerò più grande”. Il coccodrillo si convinse e lasciò aspettare del tempo. </a:t>
            </a:r>
          </a:p>
          <a:p>
            <a:pPr>
              <a:lnSpc>
                <a:spcPct val="120000"/>
              </a:lnSpc>
              <a:buNone/>
            </a:pPr>
            <a:endParaRPr lang="it-IT" sz="1400" dirty="0">
              <a:latin typeface="Verdana" pitchFamily="34" charset="0"/>
              <a:ea typeface="Verdana" pitchFamily="34" charset="0"/>
              <a:cs typeface="Verdana" pitchFamily="34" charset="0"/>
            </a:endParaRPr>
          </a:p>
          <a:p>
            <a:pPr>
              <a:lnSpc>
                <a:spcPct val="120000"/>
              </a:lnSpc>
              <a:buNone/>
            </a:pPr>
            <a:r>
              <a:rPr lang="it-IT" sz="1400" dirty="0">
                <a:latin typeface="Verdana" pitchFamily="34" charset="0"/>
                <a:ea typeface="Verdana" pitchFamily="34" charset="0"/>
                <a:cs typeface="Verdana" pitchFamily="34" charset="0"/>
              </a:rPr>
              <a:t>L’anno dopo il coccodrillo non vedeva l’ora di mangiare il suo bel bisonte ingrassato, ma appena lo vide esclamò “ma  </a:t>
            </a:r>
            <a:r>
              <a:rPr lang="it-IT" sz="1400" dirty="0" err="1">
                <a:latin typeface="Verdana" pitchFamily="34" charset="0"/>
                <a:ea typeface="Verdana" pitchFamily="34" charset="0"/>
                <a:cs typeface="Verdana" pitchFamily="34" charset="0"/>
              </a:rPr>
              <a:t>ma…</a:t>
            </a:r>
            <a:r>
              <a:rPr lang="it-IT" sz="1400" dirty="0">
                <a:latin typeface="Verdana" pitchFamily="34" charset="0"/>
                <a:ea typeface="Verdana" pitchFamily="34" charset="0"/>
                <a:cs typeface="Verdana" pitchFamily="34" charset="0"/>
              </a:rPr>
              <a:t> sei cresciuto </a:t>
            </a:r>
            <a:r>
              <a:rPr lang="it-IT" sz="1400" dirty="0" err="1">
                <a:latin typeface="Verdana" pitchFamily="34" charset="0"/>
                <a:ea typeface="Verdana" pitchFamily="34" charset="0"/>
                <a:cs typeface="Verdana" pitchFamily="34" charset="0"/>
              </a:rPr>
              <a:t>troppo…</a:t>
            </a:r>
            <a:r>
              <a:rPr lang="it-IT" sz="1400" dirty="0">
                <a:latin typeface="Verdana" pitchFamily="34" charset="0"/>
                <a:ea typeface="Verdana" pitchFamily="34" charset="0"/>
                <a:cs typeface="Verdana" pitchFamily="34" charset="0"/>
              </a:rPr>
              <a:t> ora come faccio a mangiarti?” Il bisonte abbassò le corna e disse : “adesso non puoi più mangiarmi ! Stupido di un coccodrillo. Hai perso la tua occasione. Ora vattene o ti colpirò con il mio grande zoccolo. </a:t>
            </a:r>
          </a:p>
          <a:p>
            <a:pPr>
              <a:lnSpc>
                <a:spcPct val="120000"/>
              </a:lnSpc>
              <a:buNone/>
            </a:pPr>
            <a:r>
              <a:rPr lang="it-IT" sz="1400" dirty="0">
                <a:latin typeface="Verdana" pitchFamily="34" charset="0"/>
                <a:ea typeface="Verdana" pitchFamily="34" charset="0"/>
                <a:cs typeface="Verdana" pitchFamily="34" charset="0"/>
              </a:rPr>
              <a:t>Il coccodrillo se ne andò sconsolato e affamato.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isultati immagini per disegni da colorare nemo"/>
          <p:cNvPicPr>
            <a:picLocks noChangeAspect="1" noChangeArrowheads="1"/>
          </p:cNvPicPr>
          <p:nvPr/>
        </p:nvPicPr>
        <p:blipFill>
          <a:blip r:embed="rId2"/>
          <a:srcRect/>
          <a:stretch>
            <a:fillRect/>
          </a:stretch>
        </p:blipFill>
        <p:spPr bwMode="auto">
          <a:xfrm>
            <a:off x="4286248" y="357166"/>
            <a:ext cx="4543419" cy="6205529"/>
          </a:xfrm>
          <a:prstGeom prst="rect">
            <a:avLst/>
          </a:prstGeom>
          <a:noFill/>
        </p:spPr>
      </p:pic>
      <p:sp>
        <p:nvSpPr>
          <p:cNvPr id="5" name="CasellaDiTesto 4"/>
          <p:cNvSpPr txBox="1"/>
          <p:nvPr/>
        </p:nvSpPr>
        <p:spPr>
          <a:xfrm>
            <a:off x="214282" y="285728"/>
            <a:ext cx="3857652" cy="6093976"/>
          </a:xfrm>
          <a:prstGeom prst="rect">
            <a:avLst/>
          </a:prstGeom>
          <a:noFill/>
        </p:spPr>
        <p:txBody>
          <a:bodyPr wrap="square" rtlCol="0">
            <a:spAutoFit/>
          </a:bodyPr>
          <a:lstStyle/>
          <a:p>
            <a:r>
              <a:rPr lang="it-IT" sz="2000" dirty="0" err="1">
                <a:latin typeface="Oxygen" pitchFamily="2" charset="0"/>
              </a:rPr>
              <a:t>Nemo</a:t>
            </a:r>
            <a:r>
              <a:rPr lang="it-IT" sz="2000" dirty="0">
                <a:latin typeface="Oxygen" pitchFamily="2" charset="0"/>
              </a:rPr>
              <a:t> è felice nella barriera corallina. </a:t>
            </a:r>
          </a:p>
          <a:p>
            <a:endParaRPr lang="it-IT" sz="2000" dirty="0">
              <a:latin typeface="Oxygen" pitchFamily="2" charset="0"/>
            </a:endParaRPr>
          </a:p>
          <a:p>
            <a:r>
              <a:rPr lang="it-IT" sz="2000" dirty="0">
                <a:latin typeface="Oxygen" pitchFamily="2" charset="0"/>
              </a:rPr>
              <a:t>Leggi le parole  e prova a formulare 3 frasi per ognuna di queste parole.</a:t>
            </a:r>
          </a:p>
          <a:p>
            <a:endParaRPr lang="it-IT" dirty="0"/>
          </a:p>
          <a:p>
            <a:endParaRPr lang="it-IT" dirty="0"/>
          </a:p>
          <a:p>
            <a:endParaRPr lang="it-IT" dirty="0"/>
          </a:p>
          <a:p>
            <a:pPr algn="ctr"/>
            <a:r>
              <a:rPr lang="it-IT" sz="2400" dirty="0">
                <a:latin typeface="Oxygen" pitchFamily="2" charset="0"/>
              </a:rPr>
              <a:t>Pesce</a:t>
            </a:r>
          </a:p>
          <a:p>
            <a:pPr algn="ctr"/>
            <a:endParaRPr lang="it-IT" sz="2400" dirty="0">
              <a:latin typeface="Oxygen" pitchFamily="2" charset="0"/>
            </a:endParaRPr>
          </a:p>
          <a:p>
            <a:pPr algn="ctr"/>
            <a:r>
              <a:rPr lang="it-IT" sz="2400" dirty="0">
                <a:latin typeface="Oxygen" pitchFamily="2" charset="0"/>
              </a:rPr>
              <a:t>Acqua</a:t>
            </a:r>
          </a:p>
          <a:p>
            <a:pPr algn="ctr"/>
            <a:endParaRPr lang="it-IT" sz="2400" dirty="0">
              <a:latin typeface="Oxygen" pitchFamily="2" charset="0"/>
            </a:endParaRPr>
          </a:p>
          <a:p>
            <a:pPr algn="ctr"/>
            <a:r>
              <a:rPr lang="it-IT" sz="2400" dirty="0">
                <a:latin typeface="Oxygen" pitchFamily="2" charset="0"/>
              </a:rPr>
              <a:t>Papà </a:t>
            </a:r>
          </a:p>
          <a:p>
            <a:pPr algn="ctr"/>
            <a:endParaRPr lang="it-IT" sz="2400" dirty="0">
              <a:latin typeface="Oxygen" pitchFamily="2" charset="0"/>
            </a:endParaRPr>
          </a:p>
          <a:p>
            <a:pPr algn="ctr"/>
            <a:r>
              <a:rPr lang="it-IT" sz="2400" dirty="0">
                <a:latin typeface="Oxygen" pitchFamily="2" charset="0"/>
              </a:rPr>
              <a:t>Scuola </a:t>
            </a:r>
          </a:p>
          <a:p>
            <a:pPr algn="ctr"/>
            <a:endParaRPr lang="it-IT" sz="2400" dirty="0">
              <a:latin typeface="Oxygen" pitchFamily="2" charset="0"/>
            </a:endParaRPr>
          </a:p>
          <a:p>
            <a:pPr algn="ctr"/>
            <a:r>
              <a:rPr lang="it-IT" sz="2400" dirty="0">
                <a:latin typeface="Oxygen" pitchFamily="2" charset="0"/>
              </a:rPr>
              <a:t>Esplorare</a:t>
            </a:r>
          </a:p>
        </p:txBody>
      </p:sp>
      <p:pic>
        <p:nvPicPr>
          <p:cNvPr id="4" name="Picture 2"/>
          <p:cNvPicPr>
            <a:picLocks noChangeAspect="1" noChangeArrowheads="1"/>
          </p:cNvPicPr>
          <p:nvPr/>
        </p:nvPicPr>
        <p:blipFill>
          <a:blip r:embed="rId3"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isultati immagini per subacqueo nemo"/>
          <p:cNvPicPr>
            <a:picLocks noChangeAspect="1" noChangeArrowheads="1"/>
          </p:cNvPicPr>
          <p:nvPr/>
        </p:nvPicPr>
        <p:blipFill>
          <a:blip r:embed="rId2"/>
          <a:srcRect/>
          <a:stretch>
            <a:fillRect/>
          </a:stretch>
        </p:blipFill>
        <p:spPr bwMode="auto">
          <a:xfrm>
            <a:off x="4286248" y="214290"/>
            <a:ext cx="4591268" cy="6429396"/>
          </a:xfrm>
          <a:prstGeom prst="rect">
            <a:avLst/>
          </a:prstGeom>
          <a:noFill/>
        </p:spPr>
      </p:pic>
      <p:sp>
        <p:nvSpPr>
          <p:cNvPr id="5" name="CasellaDiTesto 4"/>
          <p:cNvSpPr txBox="1"/>
          <p:nvPr/>
        </p:nvSpPr>
        <p:spPr>
          <a:xfrm>
            <a:off x="214282" y="285728"/>
            <a:ext cx="3857652" cy="5632311"/>
          </a:xfrm>
          <a:prstGeom prst="rect">
            <a:avLst/>
          </a:prstGeom>
          <a:noFill/>
        </p:spPr>
        <p:txBody>
          <a:bodyPr wrap="square" rtlCol="0">
            <a:spAutoFit/>
          </a:bodyPr>
          <a:lstStyle/>
          <a:p>
            <a:r>
              <a:rPr lang="it-IT" dirty="0"/>
              <a:t>Qualcosa va storto e </a:t>
            </a:r>
            <a:r>
              <a:rPr lang="it-IT" dirty="0" err="1"/>
              <a:t>Nemo</a:t>
            </a:r>
            <a:r>
              <a:rPr lang="it-IT" dirty="0"/>
              <a:t>  viene catturato da un nuotatore subacqueo. </a:t>
            </a:r>
          </a:p>
          <a:p>
            <a:endParaRPr lang="it-IT" dirty="0"/>
          </a:p>
          <a:p>
            <a:r>
              <a:rPr lang="it-IT" dirty="0"/>
              <a:t>Leggi le parole  e prova a formulare 3 frasi per ognuna di queste parole.</a:t>
            </a:r>
          </a:p>
          <a:p>
            <a:endParaRPr lang="it-IT" dirty="0"/>
          </a:p>
          <a:p>
            <a:endParaRPr lang="it-IT" dirty="0"/>
          </a:p>
          <a:p>
            <a:endParaRPr lang="it-IT" dirty="0"/>
          </a:p>
          <a:p>
            <a:pPr algn="ctr"/>
            <a:r>
              <a:rPr lang="it-IT" sz="2400" dirty="0">
                <a:latin typeface="Oxygen" pitchFamily="2" charset="0"/>
              </a:rPr>
              <a:t>Pinne</a:t>
            </a:r>
          </a:p>
          <a:p>
            <a:pPr algn="ctr"/>
            <a:endParaRPr lang="it-IT" sz="2400" dirty="0">
              <a:latin typeface="Oxygen" pitchFamily="2" charset="0"/>
            </a:endParaRPr>
          </a:p>
          <a:p>
            <a:pPr algn="ctr"/>
            <a:r>
              <a:rPr lang="it-IT" sz="2400" dirty="0">
                <a:latin typeface="Oxygen" pitchFamily="2" charset="0"/>
              </a:rPr>
              <a:t>Bolle</a:t>
            </a:r>
          </a:p>
          <a:p>
            <a:pPr algn="ctr"/>
            <a:endParaRPr lang="it-IT" sz="2400" dirty="0">
              <a:latin typeface="Oxygen" pitchFamily="2" charset="0"/>
            </a:endParaRPr>
          </a:p>
          <a:p>
            <a:pPr algn="ctr"/>
            <a:r>
              <a:rPr lang="it-IT" sz="2400" dirty="0">
                <a:latin typeface="Oxygen" pitchFamily="2" charset="0"/>
              </a:rPr>
              <a:t>Rete </a:t>
            </a:r>
          </a:p>
          <a:p>
            <a:pPr algn="ctr"/>
            <a:endParaRPr lang="it-IT" sz="2400" dirty="0">
              <a:latin typeface="Oxygen" pitchFamily="2" charset="0"/>
            </a:endParaRPr>
          </a:p>
          <a:p>
            <a:pPr algn="ctr"/>
            <a:r>
              <a:rPr lang="it-IT" sz="2400" dirty="0">
                <a:latin typeface="Oxygen" pitchFamily="2" charset="0"/>
              </a:rPr>
              <a:t>Cattura </a:t>
            </a:r>
          </a:p>
          <a:p>
            <a:pPr algn="ctr"/>
            <a:endParaRPr lang="it-IT" sz="2400" dirty="0">
              <a:latin typeface="Oxygen" pitchFamily="2" charset="0"/>
            </a:endParaRPr>
          </a:p>
          <a:p>
            <a:pPr algn="ctr"/>
            <a:r>
              <a:rPr lang="it-IT" sz="2400" dirty="0">
                <a:latin typeface="Oxygen" pitchFamily="2" charset="0"/>
              </a:rPr>
              <a:t>Motoscafo</a:t>
            </a:r>
          </a:p>
        </p:txBody>
      </p:sp>
      <p:pic>
        <p:nvPicPr>
          <p:cNvPr id="4" name="Picture 2"/>
          <p:cNvPicPr>
            <a:picLocks noChangeAspect="1" noChangeArrowheads="1"/>
          </p:cNvPicPr>
          <p:nvPr/>
        </p:nvPicPr>
        <p:blipFill>
          <a:blip r:embed="rId3" cstate="print"/>
          <a:srcRect l="47767" t="42969" r="29722" b="17968"/>
          <a:stretch>
            <a:fillRect/>
          </a:stretch>
        </p:blipFill>
        <p:spPr bwMode="auto">
          <a:xfrm>
            <a:off x="8001024" y="214290"/>
            <a:ext cx="951901" cy="928694"/>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2016</TotalTime>
  <Words>1509</Words>
  <Application>Microsoft Office PowerPoint</Application>
  <PresentationFormat>Presentazione su schermo (4:3)</PresentationFormat>
  <Paragraphs>352</Paragraphs>
  <Slides>76</Slides>
  <Notes>2</Notes>
  <HiddenSlides>0</HiddenSlides>
  <MMClips>20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76</vt:i4>
      </vt:variant>
    </vt:vector>
  </HeadingPairs>
  <TitlesOfParts>
    <vt:vector size="83" baseType="lpstr">
      <vt:lpstr>Arial</vt:lpstr>
      <vt:lpstr>Calibri</vt:lpstr>
      <vt:lpstr>Oxygen</vt:lpstr>
      <vt:lpstr>Showcard Gothic</vt:lpstr>
      <vt:lpstr>Snap ITC</vt:lpstr>
      <vt:lpstr>Verdana</vt:lpstr>
      <vt:lpstr>Tema di Office</vt:lpstr>
      <vt:lpstr>Alla ricerca di Nemo Storytraining</vt:lpstr>
      <vt:lpstr>Obiettivi</vt:lpstr>
      <vt:lpstr>Presentazione standard di PowerPoint</vt:lpstr>
      <vt:lpstr>Presentazione standard di PowerPoint</vt:lpstr>
      <vt:lpstr>Presentazione standard di PowerPoint</vt:lpstr>
      <vt:lpstr>Rielaborazione Frasi Semplici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Ora tocca a Marlin ritrovare Nemo</vt:lpstr>
      <vt:lpstr>Riordina le frasi</vt:lpstr>
      <vt:lpstr>Chi è Nemo ?</vt:lpstr>
      <vt:lpstr>Come si fa il pane?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Dory aiuta Marlin a trovare la corrente marina…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Pesce da lenza uh ah ah</vt:lpstr>
      <vt:lpstr>Ora tocca Branchia liberare Nemo dall’acquario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Vai BELLO !!!  </vt:lpstr>
      <vt:lpstr>Presentazione standard di PowerPoint</vt:lpstr>
      <vt:lpstr>Presentazione standard di PowerPoint</vt:lpstr>
      <vt:lpstr>Presentazione standard di PowerPoint</vt:lpstr>
      <vt:lpstr>Presentazione standard di PowerPoint</vt:lpstr>
      <vt:lpstr>Presentazione standard di PowerPoint</vt:lpstr>
      <vt:lpstr>Il coccordillo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Lettura in base ai verbi</dc:title>
  <dc:creator>Utente</dc:creator>
  <cp:lastModifiedBy>Giulio Monciatti</cp:lastModifiedBy>
  <cp:revision>89</cp:revision>
  <dcterms:created xsi:type="dcterms:W3CDTF">2018-03-15T14:30:37Z</dcterms:created>
  <dcterms:modified xsi:type="dcterms:W3CDTF">2020-07-28T15:21:54Z</dcterms:modified>
</cp:coreProperties>
</file>