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20" r:id="rId9"/>
    <p:sldId id="263" r:id="rId10"/>
    <p:sldId id="264" r:id="rId11"/>
    <p:sldId id="265" r:id="rId12"/>
    <p:sldId id="266" r:id="rId13"/>
    <p:sldId id="267" r:id="rId14"/>
    <p:sldId id="294" r:id="rId15"/>
    <p:sldId id="293" r:id="rId16"/>
    <p:sldId id="272" r:id="rId17"/>
    <p:sldId id="298" r:id="rId18"/>
    <p:sldId id="299" r:id="rId19"/>
    <p:sldId id="315" r:id="rId20"/>
    <p:sldId id="268" r:id="rId21"/>
    <p:sldId id="269" r:id="rId22"/>
    <p:sldId id="270" r:id="rId23"/>
    <p:sldId id="295" r:id="rId24"/>
    <p:sldId id="296" r:id="rId25"/>
    <p:sldId id="297" r:id="rId26"/>
    <p:sldId id="271" r:id="rId27"/>
    <p:sldId id="324" r:id="rId28"/>
    <p:sldId id="276" r:id="rId29"/>
    <p:sldId id="273" r:id="rId30"/>
    <p:sldId id="274" r:id="rId31"/>
    <p:sldId id="275" r:id="rId32"/>
    <p:sldId id="304" r:id="rId33"/>
    <p:sldId id="300" r:id="rId34"/>
    <p:sldId id="303" r:id="rId35"/>
    <p:sldId id="305" r:id="rId36"/>
    <p:sldId id="301" r:id="rId37"/>
    <p:sldId id="306" r:id="rId38"/>
    <p:sldId id="307" r:id="rId39"/>
    <p:sldId id="302" r:id="rId40"/>
    <p:sldId id="277" r:id="rId41"/>
    <p:sldId id="278" r:id="rId42"/>
    <p:sldId id="292" r:id="rId43"/>
    <p:sldId id="308" r:id="rId44"/>
    <p:sldId id="309" r:id="rId45"/>
    <p:sldId id="321" r:id="rId46"/>
    <p:sldId id="279" r:id="rId47"/>
    <p:sldId id="310" r:id="rId48"/>
    <p:sldId id="322" r:id="rId49"/>
    <p:sldId id="323" r:id="rId50"/>
    <p:sldId id="280" r:id="rId51"/>
    <p:sldId id="281" r:id="rId52"/>
    <p:sldId id="282" r:id="rId53"/>
    <p:sldId id="283" r:id="rId54"/>
    <p:sldId id="284" r:id="rId55"/>
    <p:sldId id="311" r:id="rId56"/>
    <p:sldId id="312" r:id="rId57"/>
    <p:sldId id="285" r:id="rId58"/>
    <p:sldId id="313" r:id="rId59"/>
    <p:sldId id="286" r:id="rId60"/>
    <p:sldId id="318" r:id="rId61"/>
    <p:sldId id="288" r:id="rId62"/>
    <p:sldId id="287" r:id="rId63"/>
    <p:sldId id="319" r:id="rId64"/>
    <p:sldId id="316" r:id="rId65"/>
    <p:sldId id="317" r:id="rId66"/>
    <p:sldId id="289" r:id="rId67"/>
    <p:sldId id="290" r:id="rId68"/>
    <p:sldId id="314" r:id="rId69"/>
    <p:sldId id="325" r:id="rId70"/>
    <p:sldId id="326" r:id="rId71"/>
    <p:sldId id="327" r:id="rId72"/>
  </p:sldIdLst>
  <p:sldSz cx="9144000" cy="6858000" type="screen4x3"/>
  <p:notesSz cx="6858000" cy="9144000"/>
  <p:embeddedFontLst>
    <p:embeddedFont>
      <p:font typeface="Kung Fu Panda" pitchFamily="2" charset="0"/>
      <p:regular r:id="rId74"/>
    </p:embeddedFont>
    <p:embeddedFont>
      <p:font typeface="Calibri" pitchFamily="34" charset="0"/>
      <p:regular r:id="rId75"/>
      <p:bold r:id="rId76"/>
      <p:italic r:id="rId77"/>
      <p:boldItalic r:id="rId78"/>
    </p:embeddedFont>
    <p:embeddedFont>
      <p:font typeface="Snap ITC" pitchFamily="82" charset="0"/>
      <p:regular r:id="rId79"/>
    </p:embeddedFont>
    <p:embeddedFont>
      <p:font typeface="Caveat" charset="0"/>
      <p:regular r:id="rId80"/>
      <p:bold r:id="rId81"/>
    </p:embeddedFont>
    <p:embeddedFont>
      <p:font typeface="Verdana" pitchFamily="34" charset="0"/>
      <p:regular r:id="rId82"/>
      <p:bold r:id="rId83"/>
      <p:italic r:id="rId84"/>
      <p:boldItalic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574" autoAdjust="0"/>
    <p:restoredTop sz="94660"/>
  </p:normalViewPr>
  <p:slideViewPr>
    <p:cSldViewPr>
      <p:cViewPr varScale="1">
        <p:scale>
          <a:sx n="61" d="100"/>
          <a:sy n="61" d="100"/>
        </p:scale>
        <p:origin x="-10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3.fntdata"/><Relationship Id="rId84" Type="http://schemas.openxmlformats.org/officeDocument/2006/relationships/font" Target="fonts/font11.fntdata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9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Shape 3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Shape 4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Shape 46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Shape 4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tente\Downloads\Lord%20Shen%20Backstory%201080p%20HD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Giochi\Suoni%20e%20Musiche\Il%20Presente%20E'%20Un%20Dono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Giochi\Suoni%20e%20Musiche\01.%20Hero%20-%20Hans%20Zimmer%20(Kung%20Fu%20Panda%20Soundtrack)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tente\Downloads\Hans%20Zimmer%20Kung%20Fu%20Panda%20Soundtrack.mp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2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Giochi\Suoni%20e%20Musiche\Oogway%20Ascends.mp3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Giochi\Suoni%20e%20Musiche\Master%20Shifu%20Getting%20the%20Dragon%20Scroll%20_%20Kung%20Fu%20Panda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Giochi\Suoni%20e%20Musiche\_gp9a4.mp4" TargetMode="Externa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Giochi\Suoni%20e%20Musiche\Kung%20Fu%20Panda%20-%20Po%20scimmiotta%20Shifu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14282" y="285728"/>
            <a:ext cx="8643998" cy="1928826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Calibri"/>
              <a:buNone/>
            </a:pPr>
            <a:r>
              <a:rPr lang="it-IT" sz="6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Kung Fu Panda" pitchFamily="2" charset="0"/>
              </a:rPr>
              <a:t>Kung</a:t>
            </a:r>
            <a:r>
              <a:rPr lang="it-IT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Kung Fu Panda" pitchFamily="2" charset="0"/>
              </a:rPr>
              <a:t> Fu Panda </a:t>
            </a:r>
            <a:r>
              <a:rPr lang="it-IT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nap ITC" pitchFamily="82" charset="0"/>
              </a:rPr>
              <a:t/>
            </a:r>
            <a:br>
              <a:rPr lang="it-IT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nap ITC" pitchFamily="82" charset="0"/>
              </a:rPr>
            </a:br>
            <a:r>
              <a:rPr lang="it-IT" sz="32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ung"/>
              </a:rPr>
              <a:t>training di lettura</a:t>
            </a:r>
            <a:endParaRPr sz="6600" b="1" spc="15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Kung"/>
            </a:endParaRPr>
          </a:p>
        </p:txBody>
      </p:sp>
      <p:pic>
        <p:nvPicPr>
          <p:cNvPr id="8" name="Lord Shen Backstory 1080p H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28596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 descr="Master_Viper_(from_Kung_Fu_Panda)_as_Backpack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692696"/>
            <a:ext cx="4248472" cy="42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1043608" y="5085184"/>
            <a:ext cx="3096344" cy="646331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Maestro Vipera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Shape 159"/>
          <p:cNvSpPr txBox="1"/>
          <p:nvPr/>
        </p:nvSpPr>
        <p:spPr>
          <a:xfrm>
            <a:off x="4932040" y="2132856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5364088" y="3573016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6660232" y="2924944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 txBox="1"/>
          <p:nvPr/>
        </p:nvSpPr>
        <p:spPr>
          <a:xfrm>
            <a:off x="4427984" y="836712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6948264" y="4725144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6948264" y="1052736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festa">
            <a:hlinkClick r:id="" action="ppaction://media"/>
          </p:cNvPr>
          <p:cNvPicPr>
            <a:picLocks noRot="1" noChangeAspect="1"/>
          </p:cNvPicPr>
          <p:nvPr>
            <a:wavAudioFile r:embed="rId1" name="festa"/>
          </p:nvPr>
        </p:nvPicPr>
        <p:blipFill>
          <a:blip r:embed="rId5"/>
          <a:stretch>
            <a:fillRect/>
          </a:stretch>
        </p:blipFill>
        <p:spPr>
          <a:xfrm>
            <a:off x="8572528" y="51435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 descr="Monke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4008" y="1916832"/>
            <a:ext cx="3983344" cy="431409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1115616" y="1484784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4932040" y="2132856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2483768" y="2636912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Shape 173"/>
          <p:cNvSpPr txBox="1"/>
          <p:nvPr/>
        </p:nvSpPr>
        <p:spPr>
          <a:xfrm>
            <a:off x="2915816" y="4077072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3059832" y="764704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1187624" y="4005064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5148064" y="836712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5076056" y="5805264"/>
            <a:ext cx="3672408" cy="646331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Maestro Scimmia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festa">
            <a:hlinkClick r:id="" action="ppaction://media"/>
          </p:cNvPr>
          <p:cNvPicPr>
            <a:picLocks noRot="1" noChangeAspect="1"/>
          </p:cNvPicPr>
          <p:nvPr>
            <a:wavAudioFile r:embed="rId1" name="festa"/>
          </p:nvPr>
        </p:nvPicPr>
        <p:blipFill>
          <a:blip r:embed="rId5"/>
          <a:stretch>
            <a:fillRect/>
          </a:stretch>
        </p:blipFill>
        <p:spPr>
          <a:xfrm>
            <a:off x="8572528" y="51435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 descr="kung-fu-panda_manti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5936" y="2348880"/>
            <a:ext cx="4716016" cy="326193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4427984" y="5805264"/>
            <a:ext cx="3744416" cy="646331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Maestro Mantide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683568" y="1772816"/>
            <a:ext cx="18722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Shape 185"/>
          <p:cNvSpPr txBox="1"/>
          <p:nvPr/>
        </p:nvSpPr>
        <p:spPr>
          <a:xfrm>
            <a:off x="2267744" y="2348880"/>
            <a:ext cx="18722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Shape 186"/>
          <p:cNvSpPr txBox="1"/>
          <p:nvPr/>
        </p:nvSpPr>
        <p:spPr>
          <a:xfrm>
            <a:off x="1043608" y="3140968"/>
            <a:ext cx="18722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611560" y="4509120"/>
            <a:ext cx="18722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 txBox="1"/>
          <p:nvPr/>
        </p:nvSpPr>
        <p:spPr>
          <a:xfrm>
            <a:off x="971600" y="404664"/>
            <a:ext cx="18722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3203848" y="692696"/>
            <a:ext cx="18722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2411760" y="4293096"/>
            <a:ext cx="18722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festa">
            <a:hlinkClick r:id="" action="ppaction://media"/>
          </p:cNvPr>
          <p:cNvPicPr>
            <a:picLocks noRot="1" noChangeAspect="1"/>
          </p:cNvPicPr>
          <p:nvPr>
            <a:wavAudioFile r:embed="rId1" name="festa"/>
          </p:nvPr>
        </p:nvPicPr>
        <p:blipFill>
          <a:blip r:embed="rId5"/>
          <a:stretch>
            <a:fillRect/>
          </a:stretch>
        </p:blipFill>
        <p:spPr>
          <a:xfrm>
            <a:off x="8572528" y="51435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 descr="eaeb1192-398c-49e3-9504-43dd9d0753e7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347864" y="548680"/>
            <a:ext cx="4798838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1331640" y="2132856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 txBox="1"/>
          <p:nvPr/>
        </p:nvSpPr>
        <p:spPr>
          <a:xfrm>
            <a:off x="1187624" y="620688"/>
            <a:ext cx="18722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1547664" y="4149080"/>
            <a:ext cx="18722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4427984" y="5805264"/>
            <a:ext cx="3744416" cy="646331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Maestro Gru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festa">
            <a:hlinkClick r:id="" action="ppaction://media"/>
          </p:cNvPr>
          <p:cNvPicPr>
            <a:picLocks noRot="1" noChangeAspect="1"/>
          </p:cNvPicPr>
          <p:nvPr>
            <a:wavAudioFile r:embed="rId1" name="festa"/>
          </p:nvPr>
        </p:nvPicPr>
        <p:blipFill>
          <a:blip r:embed="rId5"/>
          <a:stretch>
            <a:fillRect/>
          </a:stretch>
        </p:blipFill>
        <p:spPr>
          <a:xfrm>
            <a:off x="8572528" y="51435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85852" y="1000108"/>
            <a:ext cx="6400800" cy="1752600"/>
          </a:xfrm>
        </p:spPr>
        <p:txBody>
          <a:bodyPr/>
          <a:lstStyle/>
          <a:p>
            <a:r>
              <a:rPr lang="it-IT" dirty="0" smtClean="0"/>
              <a:t>Inizia l’addestramento</a:t>
            </a:r>
            <a:endParaRPr lang="it-IT" dirty="0"/>
          </a:p>
        </p:txBody>
      </p:sp>
      <p:pic>
        <p:nvPicPr>
          <p:cNvPr id="89090" name="Picture 2" descr="http://www.rotoscopers.com/wp-content/uploads/2016/03/tumblr_nxm1vunRVA1rluhlpo1_50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143248"/>
            <a:ext cx="6858048" cy="29179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kung fu panda animated 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2571744"/>
            <a:ext cx="3048008" cy="228600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214546" y="928670"/>
            <a:ext cx="4786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Kung Fu Panda" pitchFamily="2" charset="0"/>
              </a:rPr>
              <a:t>Minigioco di inibizione </a:t>
            </a:r>
            <a:endParaRPr lang="it-IT" sz="3200" dirty="0">
              <a:latin typeface="Kung Fu Panda" pitchFamily="2" charset="0"/>
            </a:endParaRPr>
          </a:p>
        </p:txBody>
      </p:sp>
      <p:sp>
        <p:nvSpPr>
          <p:cNvPr id="4" name="Sottotitolo 2"/>
          <p:cNvSpPr>
            <a:spLocks noGrp="1"/>
          </p:cNvSpPr>
          <p:nvPr>
            <p:ph type="subTitle" idx="1"/>
          </p:nvPr>
        </p:nvSpPr>
        <p:spPr>
          <a:xfrm>
            <a:off x="1357290" y="5143512"/>
            <a:ext cx="6400800" cy="1395410"/>
          </a:xfrm>
        </p:spPr>
        <p:txBody>
          <a:bodyPr/>
          <a:lstStyle/>
          <a:p>
            <a:r>
              <a:rPr lang="it-IT" dirty="0" smtClean="0"/>
              <a:t>Velocità di elaborazione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 descr="Kung-Fu-Panda-6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1588" y="2332037"/>
            <a:ext cx="3782412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/>
        </p:nvSpPr>
        <p:spPr>
          <a:xfrm>
            <a:off x="0" y="620688"/>
            <a:ext cx="6444208" cy="461665"/>
          </a:xfrm>
          <a:prstGeom prst="rect">
            <a:avLst/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GIOCO del contrario !!!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683568" y="1772816"/>
            <a:ext cx="1728192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BIANCO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DIETRO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SINISTRA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CHIUSO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BELLO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Shape 273" descr="10-secondi-cronometro-1555644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4288" y="260648"/>
            <a:ext cx="1475656" cy="147565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/>
          <p:nvPr/>
        </p:nvSpPr>
        <p:spPr>
          <a:xfrm>
            <a:off x="2987824" y="1700808"/>
            <a:ext cx="1728192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PESANTE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FEMMINA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CATTIVO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LENTO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CALDO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7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7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7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2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7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 descr="Kung-Fu-Panda-6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1588" y="2332037"/>
            <a:ext cx="3782412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/>
        </p:nvSpPr>
        <p:spPr>
          <a:xfrm>
            <a:off x="0" y="620688"/>
            <a:ext cx="6444208" cy="461665"/>
          </a:xfrm>
          <a:prstGeom prst="rect">
            <a:avLst/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GIOCO del contrario !!!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683568" y="1772816"/>
            <a:ext cx="1728192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BRUTTO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 smtClean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MAGRO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 smtClean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 smtClean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 smtClean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LUNGO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 smtClean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Shape 273" descr="10-secondi-cronometro-1555644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4288" y="260648"/>
            <a:ext cx="1475656" cy="147565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/>
          <p:nvPr/>
        </p:nvSpPr>
        <p:spPr>
          <a:xfrm>
            <a:off x="2987824" y="1700808"/>
            <a:ext cx="1728192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DRITTO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LONTANO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PRENDO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SPESSO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INTELLIGENTE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 descr="Kung-Fu-Panda-6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1588" y="2332037"/>
            <a:ext cx="3782412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/>
        </p:nvSpPr>
        <p:spPr>
          <a:xfrm>
            <a:off x="0" y="620688"/>
            <a:ext cx="6444208" cy="461665"/>
          </a:xfrm>
          <a:prstGeom prst="rect">
            <a:avLst/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GIOCO del contrario !!!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683568" y="1772816"/>
            <a:ext cx="1728192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Shape 273" descr="10-secondi-cronometro-1555644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4288" y="260648"/>
            <a:ext cx="1475656" cy="147565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/>
          <p:nvPr/>
        </p:nvSpPr>
        <p:spPr>
          <a:xfrm>
            <a:off x="1000100" y="1643050"/>
            <a:ext cx="1728192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MOSTRARE</a:t>
            </a:r>
            <a:endParaRPr lang="it-IT" sz="1600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PARLARE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ANDARE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APRIRE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l Presente E' Un Don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26000"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139952" y="908720"/>
            <a:ext cx="469086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it-IT" dirty="0" smtClean="0"/>
              <a:t>Attenzione visiva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it-IT" dirty="0" smtClean="0"/>
              <a:t>Lettura </a:t>
            </a:r>
            <a:r>
              <a:rPr lang="it-IT" dirty="0"/>
              <a:t>a </a:t>
            </a:r>
            <a:r>
              <a:rPr lang="it-IT" dirty="0" err="1"/>
              <a:t>cloze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it-IT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Lettura </a:t>
            </a:r>
            <a:r>
              <a:rPr lang="it-IT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lessicale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it-IT" dirty="0" err="1" smtClean="0"/>
              <a:t>Working</a:t>
            </a:r>
            <a:r>
              <a:rPr lang="it-IT" dirty="0" smtClean="0"/>
              <a:t> </a:t>
            </a:r>
            <a:r>
              <a:rPr lang="it-IT" dirty="0" err="1" smtClean="0"/>
              <a:t>Memory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it-IT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Giudizio lessicale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it-IT" dirty="0" smtClean="0"/>
              <a:t>Comprensione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Shape 90" descr="mr_ping_action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12576" y="3665598"/>
            <a:ext cx="5586704" cy="319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01. Hero - Hans Zimmer (Kung Fu Panda Soundtrack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28572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 descr="Tai_Lung_Kung_Fu_Panda_1023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860032" y="1836326"/>
            <a:ext cx="3979136" cy="474530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332925" y="404675"/>
            <a:ext cx="4311000" cy="47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Una minaccia incombe sul villaggio!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 terribile Tai Lung è </a:t>
            </a:r>
            <a:r>
              <a:rPr lang="it-IT" sz="2000">
                <a:solidFill>
                  <a:schemeClr val="dk1"/>
                </a:solidFill>
              </a:rPr>
              <a:t>evaso</a:t>
            </a: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dalla ______ !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Tai Lung è un ________ maestro cattivo che vuole _______ il maestro Shifu.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________ il guerriero Dragone potrà sconfiggerlo!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5076056" y="1196752"/>
            <a:ext cx="1728192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PRIGIONE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 txBox="1"/>
          <p:nvPr/>
        </p:nvSpPr>
        <p:spPr>
          <a:xfrm>
            <a:off x="5004048" y="548680"/>
            <a:ext cx="1728192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TEMIBILE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7092280" y="404664"/>
            <a:ext cx="1728192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UCCIDERE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7092280" y="1340768"/>
            <a:ext cx="1728192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SOLTANTO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/>
        </p:nvSpPr>
        <p:spPr>
          <a:xfrm>
            <a:off x="332925" y="404675"/>
            <a:ext cx="4311000" cy="31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</a:rPr>
              <a:t>Riuscirà il nostro ________ ad allenarsi in tempo ?</a:t>
            </a: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</a:rPr>
              <a:t>Aiutalo tu nei ______ allenamenti !</a:t>
            </a: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</a:rPr>
              <a:t>Comincia trovando tutte le palline con SCI !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7092280" y="404664"/>
            <a:ext cx="1728300" cy="369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eroe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7092280" y="1340768"/>
            <a:ext cx="1728300" cy="369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suoi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Shape 2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2775" y="4530200"/>
            <a:ext cx="2327800" cy="23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/>
          <p:nvPr/>
        </p:nvSpPr>
        <p:spPr>
          <a:xfrm>
            <a:off x="216400" y="5739710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SCI</a:t>
            </a:r>
            <a:endParaRPr sz="1800"/>
          </a:p>
        </p:txBody>
      </p:sp>
      <p:sp>
        <p:nvSpPr>
          <p:cNvPr id="219" name="Shape 219"/>
          <p:cNvSpPr/>
          <p:nvPr/>
        </p:nvSpPr>
        <p:spPr>
          <a:xfrm>
            <a:off x="1076305" y="523107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CSI</a:t>
            </a:r>
            <a:endParaRPr sz="1800"/>
          </a:p>
        </p:txBody>
      </p:sp>
      <p:sp>
        <p:nvSpPr>
          <p:cNvPr id="220" name="Shape 220"/>
          <p:cNvSpPr/>
          <p:nvPr/>
        </p:nvSpPr>
        <p:spPr>
          <a:xfrm>
            <a:off x="303444" y="43867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SI</a:t>
            </a:r>
            <a:endParaRPr sz="1800"/>
          </a:p>
        </p:txBody>
      </p:sp>
      <p:sp>
        <p:nvSpPr>
          <p:cNvPr id="221" name="Shape 221"/>
          <p:cNvSpPr/>
          <p:nvPr/>
        </p:nvSpPr>
        <p:spPr>
          <a:xfrm>
            <a:off x="1875966" y="5819247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SCI</a:t>
            </a:r>
            <a:endParaRPr sz="1800"/>
          </a:p>
        </p:txBody>
      </p:sp>
      <p:sp>
        <p:nvSpPr>
          <p:cNvPr id="222" name="Shape 222"/>
          <p:cNvSpPr/>
          <p:nvPr/>
        </p:nvSpPr>
        <p:spPr>
          <a:xfrm>
            <a:off x="1678945" y="43867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SCI</a:t>
            </a:r>
            <a:endParaRPr sz="1800"/>
          </a:p>
        </p:txBody>
      </p:sp>
      <p:sp>
        <p:nvSpPr>
          <p:cNvPr id="223" name="Shape 223"/>
          <p:cNvSpPr/>
          <p:nvPr/>
        </p:nvSpPr>
        <p:spPr>
          <a:xfrm>
            <a:off x="3272458" y="4204375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SCI</a:t>
            </a:r>
            <a:endParaRPr sz="1800"/>
          </a:p>
        </p:txBody>
      </p:sp>
      <p:sp>
        <p:nvSpPr>
          <p:cNvPr id="224" name="Shape 224"/>
          <p:cNvSpPr/>
          <p:nvPr/>
        </p:nvSpPr>
        <p:spPr>
          <a:xfrm>
            <a:off x="2938662" y="5321018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SI</a:t>
            </a:r>
            <a:endParaRPr sz="1800"/>
          </a:p>
        </p:txBody>
      </p:sp>
      <p:sp>
        <p:nvSpPr>
          <p:cNvPr id="225" name="Shape 225"/>
          <p:cNvSpPr/>
          <p:nvPr/>
        </p:nvSpPr>
        <p:spPr>
          <a:xfrm>
            <a:off x="4805743" y="3792969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SIC</a:t>
            </a:r>
            <a:endParaRPr sz="1800"/>
          </a:p>
        </p:txBody>
      </p:sp>
      <p:sp>
        <p:nvSpPr>
          <p:cNvPr id="226" name="Shape 226"/>
          <p:cNvSpPr/>
          <p:nvPr/>
        </p:nvSpPr>
        <p:spPr>
          <a:xfrm>
            <a:off x="4051108" y="5739710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SCI</a:t>
            </a:r>
            <a:endParaRPr sz="1800"/>
          </a:p>
        </p:txBody>
      </p:sp>
      <p:sp>
        <p:nvSpPr>
          <p:cNvPr id="227" name="Shape 227"/>
          <p:cNvSpPr/>
          <p:nvPr/>
        </p:nvSpPr>
        <p:spPr>
          <a:xfrm>
            <a:off x="3809063" y="3262550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SCI</a:t>
            </a:r>
            <a:endParaRPr sz="1800"/>
          </a:p>
        </p:txBody>
      </p:sp>
      <p:sp>
        <p:nvSpPr>
          <p:cNvPr id="228" name="Shape 228"/>
          <p:cNvSpPr/>
          <p:nvPr/>
        </p:nvSpPr>
        <p:spPr>
          <a:xfrm>
            <a:off x="2310020" y="35621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SGI</a:t>
            </a:r>
            <a:endParaRPr sz="1800"/>
          </a:p>
        </p:txBody>
      </p:sp>
      <p:sp>
        <p:nvSpPr>
          <p:cNvPr id="229" name="Shape 229"/>
          <p:cNvSpPr/>
          <p:nvPr/>
        </p:nvSpPr>
        <p:spPr>
          <a:xfrm>
            <a:off x="5933945" y="3685988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SHI</a:t>
            </a:r>
            <a:endParaRPr sz="1800"/>
          </a:p>
        </p:txBody>
      </p:sp>
      <p:sp>
        <p:nvSpPr>
          <p:cNvPr id="230" name="Shape 230"/>
          <p:cNvSpPr/>
          <p:nvPr/>
        </p:nvSpPr>
        <p:spPr>
          <a:xfrm>
            <a:off x="5063645" y="50485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SCI</a:t>
            </a:r>
            <a:endParaRPr sz="1800"/>
          </a:p>
        </p:txBody>
      </p:sp>
      <p:sp>
        <p:nvSpPr>
          <p:cNvPr id="231" name="Shape 231"/>
          <p:cNvSpPr/>
          <p:nvPr/>
        </p:nvSpPr>
        <p:spPr>
          <a:xfrm>
            <a:off x="5933945" y="232341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SFI</a:t>
            </a:r>
            <a:endParaRPr sz="1800"/>
          </a:p>
        </p:txBody>
      </p:sp>
      <p:sp>
        <p:nvSpPr>
          <p:cNvPr id="232" name="Shape 232"/>
          <p:cNvSpPr/>
          <p:nvPr/>
        </p:nvSpPr>
        <p:spPr>
          <a:xfrm>
            <a:off x="7301470" y="31013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SCI</a:t>
            </a:r>
            <a:endParaRPr sz="1800"/>
          </a:p>
        </p:txBody>
      </p:sp>
      <p:pic>
        <p:nvPicPr>
          <p:cNvPr id="21" name="Hans Zimmer Kung Fu Panda Soundtrac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572528" y="421481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/>
        </p:nvSpPr>
        <p:spPr>
          <a:xfrm>
            <a:off x="332925" y="404675"/>
            <a:ext cx="5676300" cy="1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</a:rPr>
              <a:t>ORA TROVA TUTTE LE PALLINE CON “GN” !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2775" y="4530200"/>
            <a:ext cx="2327800" cy="23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/>
          <p:nvPr/>
        </p:nvSpPr>
        <p:spPr>
          <a:xfrm>
            <a:off x="216400" y="5739710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GN</a:t>
            </a:r>
            <a:endParaRPr sz="1800"/>
          </a:p>
        </p:txBody>
      </p:sp>
      <p:sp>
        <p:nvSpPr>
          <p:cNvPr id="240" name="Shape 240"/>
          <p:cNvSpPr/>
          <p:nvPr/>
        </p:nvSpPr>
        <p:spPr>
          <a:xfrm>
            <a:off x="1076305" y="523107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GN</a:t>
            </a:r>
            <a:endParaRPr sz="1800"/>
          </a:p>
        </p:txBody>
      </p:sp>
      <p:sp>
        <p:nvSpPr>
          <p:cNvPr id="241" name="Shape 241"/>
          <p:cNvSpPr/>
          <p:nvPr/>
        </p:nvSpPr>
        <p:spPr>
          <a:xfrm>
            <a:off x="303444" y="43867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GH</a:t>
            </a:r>
            <a:endParaRPr sz="1800"/>
          </a:p>
        </p:txBody>
      </p:sp>
      <p:sp>
        <p:nvSpPr>
          <p:cNvPr id="242" name="Shape 242"/>
          <p:cNvSpPr/>
          <p:nvPr/>
        </p:nvSpPr>
        <p:spPr>
          <a:xfrm>
            <a:off x="1875966" y="5819247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GN</a:t>
            </a:r>
            <a:endParaRPr sz="1800"/>
          </a:p>
        </p:txBody>
      </p:sp>
      <p:sp>
        <p:nvSpPr>
          <p:cNvPr id="243" name="Shape 243"/>
          <p:cNvSpPr/>
          <p:nvPr/>
        </p:nvSpPr>
        <p:spPr>
          <a:xfrm>
            <a:off x="1678945" y="43867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GHI</a:t>
            </a:r>
            <a:endParaRPr sz="1800"/>
          </a:p>
        </p:txBody>
      </p:sp>
      <p:sp>
        <p:nvSpPr>
          <p:cNvPr id="244" name="Shape 244"/>
          <p:cNvSpPr/>
          <p:nvPr/>
        </p:nvSpPr>
        <p:spPr>
          <a:xfrm>
            <a:off x="3272458" y="4204375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GN</a:t>
            </a:r>
            <a:endParaRPr sz="1800"/>
          </a:p>
        </p:txBody>
      </p:sp>
      <p:sp>
        <p:nvSpPr>
          <p:cNvPr id="245" name="Shape 245"/>
          <p:cNvSpPr/>
          <p:nvPr/>
        </p:nvSpPr>
        <p:spPr>
          <a:xfrm>
            <a:off x="2938662" y="5321018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GI</a:t>
            </a:r>
            <a:endParaRPr sz="1800"/>
          </a:p>
        </p:txBody>
      </p:sp>
      <p:sp>
        <p:nvSpPr>
          <p:cNvPr id="246" name="Shape 246"/>
          <p:cNvSpPr/>
          <p:nvPr/>
        </p:nvSpPr>
        <p:spPr>
          <a:xfrm>
            <a:off x="4805743" y="3792969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GNI</a:t>
            </a:r>
            <a:endParaRPr sz="1800"/>
          </a:p>
        </p:txBody>
      </p:sp>
      <p:sp>
        <p:nvSpPr>
          <p:cNvPr id="247" name="Shape 247"/>
          <p:cNvSpPr/>
          <p:nvPr/>
        </p:nvSpPr>
        <p:spPr>
          <a:xfrm>
            <a:off x="4051108" y="5739710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GE</a:t>
            </a:r>
            <a:endParaRPr sz="1800"/>
          </a:p>
        </p:txBody>
      </p:sp>
      <p:sp>
        <p:nvSpPr>
          <p:cNvPr id="248" name="Shape 248"/>
          <p:cNvSpPr/>
          <p:nvPr/>
        </p:nvSpPr>
        <p:spPr>
          <a:xfrm>
            <a:off x="3809063" y="3262550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nn</a:t>
            </a:r>
            <a:endParaRPr sz="1800"/>
          </a:p>
        </p:txBody>
      </p:sp>
      <p:sp>
        <p:nvSpPr>
          <p:cNvPr id="249" name="Shape 249"/>
          <p:cNvSpPr/>
          <p:nvPr/>
        </p:nvSpPr>
        <p:spPr>
          <a:xfrm>
            <a:off x="2310020" y="35621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GHI</a:t>
            </a:r>
            <a:endParaRPr sz="1800"/>
          </a:p>
        </p:txBody>
      </p:sp>
      <p:sp>
        <p:nvSpPr>
          <p:cNvPr id="250" name="Shape 250"/>
          <p:cNvSpPr/>
          <p:nvPr/>
        </p:nvSpPr>
        <p:spPr>
          <a:xfrm>
            <a:off x="5933945" y="3685988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GN</a:t>
            </a:r>
            <a:endParaRPr sz="1800"/>
          </a:p>
        </p:txBody>
      </p:sp>
      <p:sp>
        <p:nvSpPr>
          <p:cNvPr id="251" name="Shape 251"/>
          <p:cNvSpPr/>
          <p:nvPr/>
        </p:nvSpPr>
        <p:spPr>
          <a:xfrm>
            <a:off x="5063645" y="50485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GN</a:t>
            </a:r>
            <a:endParaRPr sz="1800"/>
          </a:p>
        </p:txBody>
      </p:sp>
      <p:sp>
        <p:nvSpPr>
          <p:cNvPr id="252" name="Shape 252"/>
          <p:cNvSpPr/>
          <p:nvPr/>
        </p:nvSpPr>
        <p:spPr>
          <a:xfrm>
            <a:off x="5933945" y="232341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GN</a:t>
            </a:r>
            <a:endParaRPr sz="1800"/>
          </a:p>
        </p:txBody>
      </p:sp>
      <p:sp>
        <p:nvSpPr>
          <p:cNvPr id="253" name="Shape 253"/>
          <p:cNvSpPr/>
          <p:nvPr/>
        </p:nvSpPr>
        <p:spPr>
          <a:xfrm>
            <a:off x="7301470" y="31013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SCI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/>
        </p:nvSpPr>
        <p:spPr>
          <a:xfrm>
            <a:off x="332925" y="404675"/>
            <a:ext cx="5676300" cy="1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</a:rPr>
              <a:t>ORA TROVA TUTTE LE PALLINE CON </a:t>
            </a:r>
            <a:r>
              <a:rPr lang="it-IT" sz="2000" dirty="0" smtClean="0">
                <a:solidFill>
                  <a:schemeClr val="dk1"/>
                </a:solidFill>
              </a:rPr>
              <a:t>“CHI” </a:t>
            </a:r>
            <a:r>
              <a:rPr lang="it-IT" sz="2000" dirty="0">
                <a:solidFill>
                  <a:schemeClr val="dk1"/>
                </a:solidFill>
              </a:rPr>
              <a:t>!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2775" y="4530200"/>
            <a:ext cx="2327800" cy="23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/>
          <p:nvPr/>
        </p:nvSpPr>
        <p:spPr>
          <a:xfrm>
            <a:off x="216400" y="5739710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GN</a:t>
            </a:r>
            <a:endParaRPr sz="1800"/>
          </a:p>
        </p:txBody>
      </p:sp>
      <p:sp>
        <p:nvSpPr>
          <p:cNvPr id="240" name="Shape 240"/>
          <p:cNvSpPr/>
          <p:nvPr/>
        </p:nvSpPr>
        <p:spPr>
          <a:xfrm>
            <a:off x="1076305" y="523107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CSI</a:t>
            </a:r>
            <a:endParaRPr sz="1800"/>
          </a:p>
        </p:txBody>
      </p:sp>
      <p:sp>
        <p:nvSpPr>
          <p:cNvPr id="241" name="Shape 241"/>
          <p:cNvSpPr/>
          <p:nvPr/>
        </p:nvSpPr>
        <p:spPr>
          <a:xfrm>
            <a:off x="303444" y="43867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/>
              <a:t>C</a:t>
            </a:r>
            <a:r>
              <a:rPr lang="it-IT" sz="1800" dirty="0" smtClean="0"/>
              <a:t>H</a:t>
            </a:r>
            <a:endParaRPr sz="1800"/>
          </a:p>
        </p:txBody>
      </p:sp>
      <p:sp>
        <p:nvSpPr>
          <p:cNvPr id="242" name="Shape 242"/>
          <p:cNvSpPr/>
          <p:nvPr/>
        </p:nvSpPr>
        <p:spPr>
          <a:xfrm>
            <a:off x="1875966" y="5819247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GN</a:t>
            </a:r>
            <a:endParaRPr sz="1800"/>
          </a:p>
        </p:txBody>
      </p:sp>
      <p:sp>
        <p:nvSpPr>
          <p:cNvPr id="243" name="Shape 243"/>
          <p:cNvSpPr/>
          <p:nvPr/>
        </p:nvSpPr>
        <p:spPr>
          <a:xfrm>
            <a:off x="1678945" y="43867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/>
              <a:t>C</a:t>
            </a:r>
            <a:r>
              <a:rPr lang="it-IT" sz="1800" dirty="0" smtClean="0"/>
              <a:t>HI</a:t>
            </a:r>
            <a:endParaRPr sz="1800"/>
          </a:p>
        </p:txBody>
      </p:sp>
      <p:sp>
        <p:nvSpPr>
          <p:cNvPr id="244" name="Shape 244"/>
          <p:cNvSpPr/>
          <p:nvPr/>
        </p:nvSpPr>
        <p:spPr>
          <a:xfrm>
            <a:off x="3272458" y="4204375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NI</a:t>
            </a:r>
            <a:endParaRPr sz="1800"/>
          </a:p>
        </p:txBody>
      </p:sp>
      <p:sp>
        <p:nvSpPr>
          <p:cNvPr id="245" name="Shape 245"/>
          <p:cNvSpPr/>
          <p:nvPr/>
        </p:nvSpPr>
        <p:spPr>
          <a:xfrm>
            <a:off x="2938662" y="5321018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 smtClean="0"/>
              <a:t>CI</a:t>
            </a:r>
            <a:endParaRPr sz="1800"/>
          </a:p>
        </p:txBody>
      </p:sp>
      <p:sp>
        <p:nvSpPr>
          <p:cNvPr id="246" name="Shape 246"/>
          <p:cNvSpPr/>
          <p:nvPr/>
        </p:nvSpPr>
        <p:spPr>
          <a:xfrm>
            <a:off x="4805743" y="3792969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CHI</a:t>
            </a:r>
            <a:endParaRPr sz="1800"/>
          </a:p>
        </p:txBody>
      </p:sp>
      <p:sp>
        <p:nvSpPr>
          <p:cNvPr id="247" name="Shape 247"/>
          <p:cNvSpPr/>
          <p:nvPr/>
        </p:nvSpPr>
        <p:spPr>
          <a:xfrm>
            <a:off x="4051108" y="5739710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 smtClean="0"/>
              <a:t>CI</a:t>
            </a:r>
            <a:endParaRPr sz="1800"/>
          </a:p>
        </p:txBody>
      </p:sp>
      <p:sp>
        <p:nvSpPr>
          <p:cNvPr id="248" name="Shape 248"/>
          <p:cNvSpPr/>
          <p:nvPr/>
        </p:nvSpPr>
        <p:spPr>
          <a:xfrm>
            <a:off x="3809063" y="3262550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chi</a:t>
            </a:r>
            <a:endParaRPr sz="1800"/>
          </a:p>
        </p:txBody>
      </p:sp>
      <p:sp>
        <p:nvSpPr>
          <p:cNvPr id="249" name="Shape 249"/>
          <p:cNvSpPr/>
          <p:nvPr/>
        </p:nvSpPr>
        <p:spPr>
          <a:xfrm>
            <a:off x="2310020" y="35621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GHI</a:t>
            </a:r>
            <a:endParaRPr sz="1800"/>
          </a:p>
        </p:txBody>
      </p:sp>
      <p:sp>
        <p:nvSpPr>
          <p:cNvPr id="250" name="Shape 250"/>
          <p:cNvSpPr/>
          <p:nvPr/>
        </p:nvSpPr>
        <p:spPr>
          <a:xfrm>
            <a:off x="4286248" y="2143116"/>
            <a:ext cx="1000132" cy="928694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CHE</a:t>
            </a:r>
            <a:endParaRPr sz="1800"/>
          </a:p>
        </p:txBody>
      </p:sp>
      <p:sp>
        <p:nvSpPr>
          <p:cNvPr id="251" name="Shape 251"/>
          <p:cNvSpPr/>
          <p:nvPr/>
        </p:nvSpPr>
        <p:spPr>
          <a:xfrm>
            <a:off x="5063645" y="50485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CHI</a:t>
            </a:r>
            <a:endParaRPr sz="1800"/>
          </a:p>
        </p:txBody>
      </p:sp>
      <p:sp>
        <p:nvSpPr>
          <p:cNvPr id="252" name="Shape 252"/>
          <p:cNvSpPr/>
          <p:nvPr/>
        </p:nvSpPr>
        <p:spPr>
          <a:xfrm>
            <a:off x="5933945" y="232341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CHI</a:t>
            </a:r>
            <a:endParaRPr sz="1800"/>
          </a:p>
        </p:txBody>
      </p:sp>
      <p:sp>
        <p:nvSpPr>
          <p:cNvPr id="253" name="Shape 253"/>
          <p:cNvSpPr/>
          <p:nvPr/>
        </p:nvSpPr>
        <p:spPr>
          <a:xfrm>
            <a:off x="7301470" y="31013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GHI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/>
        </p:nvSpPr>
        <p:spPr>
          <a:xfrm>
            <a:off x="332925" y="404675"/>
            <a:ext cx="5676300" cy="1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</a:rPr>
              <a:t>ORA TROVA TUTTE LE PALLINE CON </a:t>
            </a:r>
            <a:r>
              <a:rPr lang="it-IT" sz="2000" dirty="0" smtClean="0">
                <a:solidFill>
                  <a:schemeClr val="dk1"/>
                </a:solidFill>
              </a:rPr>
              <a:t>“CHE” </a:t>
            </a:r>
            <a:r>
              <a:rPr lang="it-IT" sz="2000" dirty="0">
                <a:solidFill>
                  <a:schemeClr val="dk1"/>
                </a:solidFill>
              </a:rPr>
              <a:t>!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2775" y="4530200"/>
            <a:ext cx="2327800" cy="23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/>
          <p:nvPr/>
        </p:nvSpPr>
        <p:spPr>
          <a:xfrm>
            <a:off x="216400" y="5739710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CHI</a:t>
            </a:r>
            <a:endParaRPr sz="1800"/>
          </a:p>
        </p:txBody>
      </p:sp>
      <p:sp>
        <p:nvSpPr>
          <p:cNvPr id="240" name="Shape 240"/>
          <p:cNvSpPr/>
          <p:nvPr/>
        </p:nvSpPr>
        <p:spPr>
          <a:xfrm>
            <a:off x="1785918" y="4500570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GO</a:t>
            </a:r>
            <a:endParaRPr sz="1800"/>
          </a:p>
        </p:txBody>
      </p:sp>
      <p:sp>
        <p:nvSpPr>
          <p:cNvPr id="241" name="Shape 241"/>
          <p:cNvSpPr/>
          <p:nvPr/>
        </p:nvSpPr>
        <p:spPr>
          <a:xfrm>
            <a:off x="303444" y="43867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/>
              <a:t>C</a:t>
            </a:r>
            <a:r>
              <a:rPr lang="it-IT" sz="1800" dirty="0" smtClean="0"/>
              <a:t>H</a:t>
            </a:r>
            <a:endParaRPr sz="1800"/>
          </a:p>
        </p:txBody>
      </p:sp>
      <p:sp>
        <p:nvSpPr>
          <p:cNvPr id="242" name="Shape 242"/>
          <p:cNvSpPr/>
          <p:nvPr/>
        </p:nvSpPr>
        <p:spPr>
          <a:xfrm>
            <a:off x="3286116" y="5500702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GN</a:t>
            </a:r>
            <a:endParaRPr sz="1800"/>
          </a:p>
        </p:txBody>
      </p:sp>
      <p:sp>
        <p:nvSpPr>
          <p:cNvPr id="243" name="Shape 243"/>
          <p:cNvSpPr/>
          <p:nvPr/>
        </p:nvSpPr>
        <p:spPr>
          <a:xfrm>
            <a:off x="2143108" y="3500438"/>
            <a:ext cx="977641" cy="873269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CHE</a:t>
            </a:r>
            <a:endParaRPr sz="1800"/>
          </a:p>
        </p:txBody>
      </p:sp>
      <p:sp>
        <p:nvSpPr>
          <p:cNvPr id="244" name="Shape 244"/>
          <p:cNvSpPr/>
          <p:nvPr/>
        </p:nvSpPr>
        <p:spPr>
          <a:xfrm>
            <a:off x="3272458" y="4204375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CHI</a:t>
            </a:r>
            <a:endParaRPr sz="1800"/>
          </a:p>
        </p:txBody>
      </p:sp>
      <p:sp>
        <p:nvSpPr>
          <p:cNvPr id="245" name="Shape 245"/>
          <p:cNvSpPr/>
          <p:nvPr/>
        </p:nvSpPr>
        <p:spPr>
          <a:xfrm>
            <a:off x="6143636" y="3429000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CIE</a:t>
            </a:r>
            <a:endParaRPr sz="1800"/>
          </a:p>
        </p:txBody>
      </p:sp>
      <p:sp>
        <p:nvSpPr>
          <p:cNvPr id="246" name="Shape 246"/>
          <p:cNvSpPr/>
          <p:nvPr/>
        </p:nvSpPr>
        <p:spPr>
          <a:xfrm>
            <a:off x="4805742" y="3714752"/>
            <a:ext cx="980704" cy="922417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CHE</a:t>
            </a:r>
            <a:endParaRPr sz="1800"/>
          </a:p>
        </p:txBody>
      </p:sp>
      <p:sp>
        <p:nvSpPr>
          <p:cNvPr id="247" name="Shape 247"/>
          <p:cNvSpPr/>
          <p:nvPr/>
        </p:nvSpPr>
        <p:spPr>
          <a:xfrm>
            <a:off x="7715272" y="3000372"/>
            <a:ext cx="1000132" cy="1000132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CHE</a:t>
            </a:r>
            <a:endParaRPr sz="1800"/>
          </a:p>
        </p:txBody>
      </p:sp>
      <p:sp>
        <p:nvSpPr>
          <p:cNvPr id="248" name="Shape 248"/>
          <p:cNvSpPr/>
          <p:nvPr/>
        </p:nvSpPr>
        <p:spPr>
          <a:xfrm>
            <a:off x="3809063" y="3262550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chi</a:t>
            </a:r>
            <a:endParaRPr sz="1800"/>
          </a:p>
        </p:txBody>
      </p:sp>
      <p:sp>
        <p:nvSpPr>
          <p:cNvPr id="249" name="Shape 249"/>
          <p:cNvSpPr/>
          <p:nvPr/>
        </p:nvSpPr>
        <p:spPr>
          <a:xfrm>
            <a:off x="1142976" y="2071678"/>
            <a:ext cx="965774" cy="977363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GHE</a:t>
            </a:r>
            <a:endParaRPr sz="1800"/>
          </a:p>
        </p:txBody>
      </p:sp>
      <p:sp>
        <p:nvSpPr>
          <p:cNvPr id="250" name="Shape 250"/>
          <p:cNvSpPr/>
          <p:nvPr/>
        </p:nvSpPr>
        <p:spPr>
          <a:xfrm>
            <a:off x="4286248" y="2143116"/>
            <a:ext cx="1000132" cy="928694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CHE</a:t>
            </a:r>
            <a:endParaRPr sz="1800"/>
          </a:p>
        </p:txBody>
      </p:sp>
      <p:sp>
        <p:nvSpPr>
          <p:cNvPr id="251" name="Shape 251"/>
          <p:cNvSpPr/>
          <p:nvPr/>
        </p:nvSpPr>
        <p:spPr>
          <a:xfrm>
            <a:off x="5063645" y="50485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CHI</a:t>
            </a:r>
            <a:endParaRPr sz="1800"/>
          </a:p>
        </p:txBody>
      </p:sp>
      <p:sp>
        <p:nvSpPr>
          <p:cNvPr id="252" name="Shape 252"/>
          <p:cNvSpPr/>
          <p:nvPr/>
        </p:nvSpPr>
        <p:spPr>
          <a:xfrm>
            <a:off x="5933945" y="232341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CHI</a:t>
            </a:r>
            <a:endParaRPr sz="1800"/>
          </a:p>
        </p:txBody>
      </p:sp>
      <p:sp>
        <p:nvSpPr>
          <p:cNvPr id="253" name="Shape 253"/>
          <p:cNvSpPr/>
          <p:nvPr/>
        </p:nvSpPr>
        <p:spPr>
          <a:xfrm>
            <a:off x="7500958" y="1357298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GHI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/>
        </p:nvSpPr>
        <p:spPr>
          <a:xfrm>
            <a:off x="332925" y="404675"/>
            <a:ext cx="5676300" cy="1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</a:rPr>
              <a:t>ORA TROVA TUTTE LE PALLINE CON </a:t>
            </a:r>
            <a:r>
              <a:rPr lang="it-IT" sz="2000" dirty="0" smtClean="0">
                <a:solidFill>
                  <a:schemeClr val="dk1"/>
                </a:solidFill>
              </a:rPr>
              <a:t>“TRA” </a:t>
            </a:r>
            <a:r>
              <a:rPr lang="it-IT" sz="2000" dirty="0">
                <a:solidFill>
                  <a:schemeClr val="dk1"/>
                </a:solidFill>
              </a:rPr>
              <a:t>!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2775" y="4530200"/>
            <a:ext cx="2327800" cy="23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/>
          <p:nvPr/>
        </p:nvSpPr>
        <p:spPr>
          <a:xfrm>
            <a:off x="216400" y="5739710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GN</a:t>
            </a:r>
            <a:endParaRPr sz="1800"/>
          </a:p>
        </p:txBody>
      </p:sp>
      <p:sp>
        <p:nvSpPr>
          <p:cNvPr id="240" name="Shape 240"/>
          <p:cNvSpPr/>
          <p:nvPr/>
        </p:nvSpPr>
        <p:spPr>
          <a:xfrm>
            <a:off x="1076305" y="523107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CSI</a:t>
            </a:r>
            <a:endParaRPr sz="1800"/>
          </a:p>
        </p:txBody>
      </p:sp>
      <p:sp>
        <p:nvSpPr>
          <p:cNvPr id="241" name="Shape 241"/>
          <p:cNvSpPr/>
          <p:nvPr/>
        </p:nvSpPr>
        <p:spPr>
          <a:xfrm>
            <a:off x="303444" y="4286256"/>
            <a:ext cx="910970" cy="944707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TRA</a:t>
            </a:r>
            <a:endParaRPr sz="1800"/>
          </a:p>
        </p:txBody>
      </p:sp>
      <p:sp>
        <p:nvSpPr>
          <p:cNvPr id="242" name="Shape 242"/>
          <p:cNvSpPr/>
          <p:nvPr/>
        </p:nvSpPr>
        <p:spPr>
          <a:xfrm>
            <a:off x="1875966" y="5819247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GN</a:t>
            </a:r>
            <a:endParaRPr sz="1800"/>
          </a:p>
        </p:txBody>
      </p:sp>
      <p:sp>
        <p:nvSpPr>
          <p:cNvPr id="243" name="Shape 243"/>
          <p:cNvSpPr/>
          <p:nvPr/>
        </p:nvSpPr>
        <p:spPr>
          <a:xfrm>
            <a:off x="1142976" y="2643182"/>
            <a:ext cx="964229" cy="873269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TRE</a:t>
            </a:r>
            <a:endParaRPr sz="1800"/>
          </a:p>
        </p:txBody>
      </p:sp>
      <p:sp>
        <p:nvSpPr>
          <p:cNvPr id="244" name="Shape 244"/>
          <p:cNvSpPr/>
          <p:nvPr/>
        </p:nvSpPr>
        <p:spPr>
          <a:xfrm>
            <a:off x="3272458" y="4204375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TRI</a:t>
            </a:r>
            <a:endParaRPr sz="1800"/>
          </a:p>
        </p:txBody>
      </p:sp>
      <p:sp>
        <p:nvSpPr>
          <p:cNvPr id="245" name="Shape 245"/>
          <p:cNvSpPr/>
          <p:nvPr/>
        </p:nvSpPr>
        <p:spPr>
          <a:xfrm>
            <a:off x="2938662" y="5321018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RCI</a:t>
            </a:r>
            <a:endParaRPr sz="1800"/>
          </a:p>
        </p:txBody>
      </p:sp>
      <p:sp>
        <p:nvSpPr>
          <p:cNvPr id="246" name="Shape 246"/>
          <p:cNvSpPr/>
          <p:nvPr/>
        </p:nvSpPr>
        <p:spPr>
          <a:xfrm>
            <a:off x="5643570" y="3714752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TRI</a:t>
            </a:r>
            <a:endParaRPr sz="1800"/>
          </a:p>
        </p:txBody>
      </p:sp>
      <p:sp>
        <p:nvSpPr>
          <p:cNvPr id="247" name="Shape 247"/>
          <p:cNvSpPr/>
          <p:nvPr/>
        </p:nvSpPr>
        <p:spPr>
          <a:xfrm>
            <a:off x="4051108" y="5739710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CRI</a:t>
            </a:r>
            <a:endParaRPr sz="1800"/>
          </a:p>
        </p:txBody>
      </p:sp>
      <p:sp>
        <p:nvSpPr>
          <p:cNvPr id="248" name="Shape 248"/>
          <p:cNvSpPr/>
          <p:nvPr/>
        </p:nvSpPr>
        <p:spPr>
          <a:xfrm>
            <a:off x="3809062" y="3214686"/>
            <a:ext cx="977251" cy="892064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TRA</a:t>
            </a:r>
            <a:endParaRPr sz="1800"/>
          </a:p>
        </p:txBody>
      </p:sp>
      <p:sp>
        <p:nvSpPr>
          <p:cNvPr id="249" name="Shape 249"/>
          <p:cNvSpPr/>
          <p:nvPr/>
        </p:nvSpPr>
        <p:spPr>
          <a:xfrm>
            <a:off x="2214546" y="3500438"/>
            <a:ext cx="1000132" cy="90592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TRA</a:t>
            </a:r>
            <a:endParaRPr sz="1800"/>
          </a:p>
        </p:txBody>
      </p:sp>
      <p:sp>
        <p:nvSpPr>
          <p:cNvPr id="250" name="Shape 250"/>
          <p:cNvSpPr/>
          <p:nvPr/>
        </p:nvSpPr>
        <p:spPr>
          <a:xfrm>
            <a:off x="4286248" y="2143116"/>
            <a:ext cx="1000132" cy="928694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TRA</a:t>
            </a:r>
            <a:endParaRPr sz="1800"/>
          </a:p>
        </p:txBody>
      </p:sp>
      <p:sp>
        <p:nvSpPr>
          <p:cNvPr id="251" name="Shape 251"/>
          <p:cNvSpPr/>
          <p:nvPr/>
        </p:nvSpPr>
        <p:spPr>
          <a:xfrm>
            <a:off x="5063645" y="504856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CHI</a:t>
            </a:r>
            <a:endParaRPr sz="1800"/>
          </a:p>
        </p:txBody>
      </p:sp>
      <p:sp>
        <p:nvSpPr>
          <p:cNvPr id="252" name="Shape 252"/>
          <p:cNvSpPr/>
          <p:nvPr/>
        </p:nvSpPr>
        <p:spPr>
          <a:xfrm>
            <a:off x="5933944" y="2285992"/>
            <a:ext cx="924071" cy="881621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TRE</a:t>
            </a:r>
            <a:endParaRPr sz="1800"/>
          </a:p>
        </p:txBody>
      </p:sp>
      <p:sp>
        <p:nvSpPr>
          <p:cNvPr id="253" name="Shape 253"/>
          <p:cNvSpPr/>
          <p:nvPr/>
        </p:nvSpPr>
        <p:spPr>
          <a:xfrm>
            <a:off x="7301470" y="3071810"/>
            <a:ext cx="985306" cy="873753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/>
              <a:t>DRA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Shape 258" descr="Kung-Fu-Panda-6[1]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61588" y="1916832"/>
            <a:ext cx="3782412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 txBox="1"/>
          <p:nvPr/>
        </p:nvSpPr>
        <p:spPr>
          <a:xfrm>
            <a:off x="0" y="260648"/>
            <a:ext cx="7524328" cy="954107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Allenati come il guerriero Dragone!  Scopri le parole legate all’addestramento di PO !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0" y="1628800"/>
            <a:ext cx="4716016" cy="4801314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Conce____ione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Motiv___one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Cora___io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Att</a:t>
            </a:r>
            <a:r>
              <a:rPr lang="it-IT" sz="2400">
                <a:solidFill>
                  <a:schemeClr val="lt1"/>
                </a:solidFill>
              </a:rPr>
              <a:t>e</a:t>
            </a: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____one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Te__ica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Velo____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5147326" y="1548025"/>
            <a:ext cx="945000" cy="836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TRA</a:t>
            </a:r>
            <a:endParaRPr sz="1800"/>
          </a:p>
        </p:txBody>
      </p:sp>
      <p:sp>
        <p:nvSpPr>
          <p:cNvPr id="262" name="Shape 262"/>
          <p:cNvSpPr/>
          <p:nvPr/>
        </p:nvSpPr>
        <p:spPr>
          <a:xfrm>
            <a:off x="4950169" y="2717688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CNI</a:t>
            </a:r>
            <a:endParaRPr sz="1800"/>
          </a:p>
        </p:txBody>
      </p:sp>
      <p:sp>
        <p:nvSpPr>
          <p:cNvPr id="263" name="Shape 263"/>
          <p:cNvSpPr/>
          <p:nvPr/>
        </p:nvSpPr>
        <p:spPr>
          <a:xfrm>
            <a:off x="7987800" y="1548025"/>
            <a:ext cx="1156200" cy="1041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CITà</a:t>
            </a:r>
            <a:endParaRPr sz="1800"/>
          </a:p>
        </p:txBody>
      </p:sp>
      <p:sp>
        <p:nvSpPr>
          <p:cNvPr id="264" name="Shape 264"/>
          <p:cNvSpPr/>
          <p:nvPr/>
        </p:nvSpPr>
        <p:spPr>
          <a:xfrm>
            <a:off x="5184669" y="482731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NZI</a:t>
            </a:r>
            <a:endParaRPr sz="1800"/>
          </a:p>
        </p:txBody>
      </p:sp>
      <p:sp>
        <p:nvSpPr>
          <p:cNvPr id="265" name="Shape 265"/>
          <p:cNvSpPr/>
          <p:nvPr/>
        </p:nvSpPr>
        <p:spPr>
          <a:xfrm>
            <a:off x="3975819" y="2384413"/>
            <a:ext cx="870300" cy="844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GG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Immagine correlat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558810"/>
            <a:ext cx="7786710" cy="329919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71472" y="1142984"/>
            <a:ext cx="785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C000"/>
                </a:solidFill>
                <a:latin typeface="Kung Fu Panda" pitchFamily="2" charset="0"/>
              </a:rPr>
              <a:t>COMPLIMENTI guerriero dragone !</a:t>
            </a:r>
            <a:endParaRPr lang="it-IT" sz="3600" dirty="0">
              <a:solidFill>
                <a:srgbClr val="FFC000"/>
              </a:solidFill>
              <a:latin typeface="Kung Fu Panda" pitchFamily="2" charset="0"/>
            </a:endParaRPr>
          </a:p>
        </p:txBody>
      </p:sp>
      <p:pic>
        <p:nvPicPr>
          <p:cNvPr id="6" name="festa">
            <a:hlinkClick r:id="" action="ppaction://media"/>
          </p:cNvPr>
          <p:cNvPicPr>
            <a:picLocks noRot="1" noChangeAspect="1"/>
          </p:cNvPicPr>
          <p:nvPr>
            <a:wavAudioFile r:embed="rId1" name="festa"/>
          </p:nvPr>
        </p:nvPicPr>
        <p:blipFill>
          <a:blip r:embed="rId4"/>
          <a:stretch>
            <a:fillRect/>
          </a:stretch>
        </p:blipFill>
        <p:spPr>
          <a:xfrm>
            <a:off x="8572528" y="51435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Massima concentrazione!!!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Shape 318" descr="shifu.gif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54388" y="1844824"/>
            <a:ext cx="6701988" cy="284646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 txBox="1"/>
          <p:nvPr/>
        </p:nvSpPr>
        <p:spPr>
          <a:xfrm>
            <a:off x="3779912" y="5517232"/>
            <a:ext cx="1872208" cy="36933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Attenzione visiva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467544" y="1916832"/>
            <a:ext cx="8229600" cy="1944216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it-IT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Aiuta il maestro Shifu a riconoscere tutte le letterine “e”. Contale e dicci quante sono ?</a:t>
            </a:r>
            <a:endParaRPr sz="39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/>
        </p:nvSpPr>
        <p:spPr>
          <a:xfrm>
            <a:off x="755576" y="1118584"/>
            <a:ext cx="7632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 è un panda che vive a ____ del padre, il sig. Papero, nel villaggio in cima alla _______.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Shape 96"/>
          <p:cNvSpPr txBox="1"/>
          <p:nvPr/>
        </p:nvSpPr>
        <p:spPr>
          <a:xfrm>
            <a:off x="683568" y="2492896"/>
            <a:ext cx="763284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Quando il sole tramonta Po _____ spesso a come _______ essere un guerriero di kung fu.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Shape 97" descr="Po&amp;Mr.Pin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4105" y="3200775"/>
            <a:ext cx="3822345" cy="34592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683568" y="3789040"/>
            <a:ext cx="1224136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755565" y="5030177"/>
            <a:ext cx="1440300" cy="369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MONTAGNA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 txBox="1"/>
          <p:nvPr/>
        </p:nvSpPr>
        <p:spPr>
          <a:xfrm>
            <a:off x="2411760" y="4005064"/>
            <a:ext cx="1224136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PENSA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Shape 101"/>
          <p:cNvSpPr txBox="1"/>
          <p:nvPr/>
        </p:nvSpPr>
        <p:spPr>
          <a:xfrm>
            <a:off x="2699792" y="5805264"/>
            <a:ext cx="1224136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SAREBBE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5">
            <a:alphaModFix/>
          </a:blip>
          <a:srcRect l="15320" t="1540" r="14626" b="-1539"/>
          <a:stretch/>
        </p:blipFill>
        <p:spPr>
          <a:xfrm>
            <a:off x="785786" y="214290"/>
            <a:ext cx="7267625" cy="6060050"/>
          </a:xfrm>
          <a:prstGeom prst="rect">
            <a:avLst/>
          </a:prstGeom>
          <a:noFill/>
          <a:ln>
            <a:noFill/>
          </a:ln>
          <a:effectLst>
            <a:outerShdw blurRad="57150" dist="180975" dir="13260000" algn="bl" rotWithShape="0">
              <a:srgbClr val="000000">
                <a:alpha val="50000"/>
              </a:srgbClr>
            </a:outerShdw>
            <a:reflection endPos="1000" fadeDir="5400012" sy="-100000" algn="bl" rotWithShape="0"/>
          </a:effectLst>
        </p:spPr>
      </p:pic>
      <p:sp>
        <p:nvSpPr>
          <p:cNvPr id="103" name="Shape 103"/>
          <p:cNvSpPr txBox="1"/>
          <p:nvPr/>
        </p:nvSpPr>
        <p:spPr>
          <a:xfrm>
            <a:off x="642910" y="5072074"/>
            <a:ext cx="7450200" cy="1344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dirty="0">
                <a:solidFill>
                  <a:srgbClr val="FFFFFF"/>
                </a:solidFill>
                <a:latin typeface="Kung Fu Panda" pitchFamily="2" charset="0"/>
                <a:ea typeface="Caveat"/>
                <a:cs typeface="Caveat"/>
                <a:sym typeface="Caveat"/>
              </a:rPr>
              <a:t>BEN FATTO </a:t>
            </a:r>
            <a:r>
              <a:rPr lang="it-IT" sz="6000" b="1" dirty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!!!</a:t>
            </a:r>
            <a:endParaRPr sz="6000" b="1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3" name="festa">
            <a:hlinkClick r:id="" action="ppaction://media"/>
          </p:cNvPr>
          <p:cNvPicPr>
            <a:picLocks noRot="1" noChangeAspect="1"/>
          </p:cNvPicPr>
          <p:nvPr>
            <a:wavAudioFile r:embed="rId1" name="festa"/>
          </p:nvPr>
        </p:nvPicPr>
        <p:blipFill>
          <a:blip r:embed="rId6"/>
          <a:stretch>
            <a:fillRect/>
          </a:stretch>
        </p:blipFill>
        <p:spPr>
          <a:xfrm>
            <a:off x="8572528" y="51435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-0.02728 C 0.06961 -0.03237 0.06927 -0.04486 0.07413 -0.05781 C 0.07725 -0.06613 0.08055 -0.07376 0.08472 -0.08116 C 0.08715 -0.0911 0.09271 -0.09572 0.09687 -0.10451 C 0.10191 -0.11515 0.10312 -0.11977 0.11093 -0.12786 C 0.11562 -0.1526 0.10746 -0.1163 0.12847 -0.15815 C 0.13281 -0.16694 0.13055 -0.16324 0.13559 -0.16994 C 0.13836 -0.18104 0.14392 -0.18983 0.14774 -0.20023 C 0.14861 -0.20231 0.14861 -0.20509 0.14948 -0.20717 C 0.1526 -0.21434 0.15573 -0.21642 0.15833 -0.22359 C 0.16198 -0.23307 0.16389 -0.24046 0.16892 -0.24925 C 0.171 -0.26012 0.17534 -0.26544 0.17934 -0.27491 C 0.1835 -0.28486 0.18958 -0.29295 0.1934 -0.30312 C 0.19461 -0.30613 0.19531 -0.3096 0.19687 -0.31237 C 0.19948 -0.31676 0.20312 -0.31977 0.20573 -0.32416 C 0.21389 -0.33757 0.2092 -0.33411 0.21805 -0.33804 C 0.22656 -0.34567 0.23489 -0.35214 0.24253 -0.36139 C 0.25642 -0.37804 0.24757 -0.37295 0.25833 -0.37781 C 0.27031 -0.39376 0.25607 -0.37642 0.27066 -0.38937 C 0.28316 -0.40046 0.27795 -0.40116 0.29514 -0.40116 " pathEditMode="relative" ptsTypes="fffffffffffffffffffA">
                                      <p:cBhvr>
                                        <p:cTn id="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78 -0.03515 C 0.05382 -0.04786 0.05452 -0.06474 0.05799 -0.07723 C 0.06112 -0.08902 0.06424 -0.09249 0.06858 -0.10289 C 0.0698 -0.1059 0.07119 -0.10914 0.07205 -0.11237 C 0.07292 -0.11538 0.07275 -0.11885 0.07379 -0.12162 C 0.075 -0.12509 0.07761 -0.12763 0.079 -0.1311 C 0.08855 -0.15307 0.09862 -0.17572 0.10712 -0.19885 C 0.11233 -0.23399 0.10504 -0.19214 0.11233 -0.21757 C 0.11771 -0.2363 0.10973 -0.22312 0.11945 -0.23607 C 0.12275 -0.24786 0.12483 -0.25873 0.12987 -0.2689 C 0.13212 -0.27954 0.13664 -0.28278 0.14046 -0.29226 C 0.14705 -0.30844 0.15035 -0.32601 0.15799 -0.34127 C 0.16077 -0.3607 0.16737 -0.37757 0.17379 -0.39515 C 0.17761 -0.40555 0.17987 -0.4148 0.18612 -0.42312 C 0.18733 -0.42705 0.18803 -0.43099 0.18959 -0.43468 C 0.19098 -0.43815 0.19341 -0.4407 0.1948 -0.44416 C 0.20139 -0.46151 0.20504 -0.48393 0.21598 -0.49781 C 0.21841 -0.50752 0.22153 -0.51122 0.22639 -0.51885 C 0.22778 -0.52093 0.2283 -0.52393 0.22987 -0.52578 C 0.23299 -0.52902 0.23716 -0.52994 0.24046 -0.53295 C 0.24219 -0.53226 0.2441 -0.53179 0.24566 -0.53064 C 0.24705 -0.52948 0.24931 -0.52578 0.24931 -0.52578 " pathEditMode="relative" ptsTypes="fffffffffffffffffffffA">
                                      <p:cBhvr>
                                        <p:cTn id="1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5.26012E-6 C 0.00555 -0.01109 0.01214 -0.02103 0.01926 -0.03051 C 0.02065 -0.03259 0.02135 -0.03537 0.02274 -0.03745 C 0.02378 -0.03907 0.02517 -0.04045 0.02638 -0.04207 C 0.03124 -0.06149 0.02447 -0.03768 0.03159 -0.05386 C 0.03246 -0.05595 0.03246 -0.05872 0.03333 -0.0608 C 0.0368 -0.06912 0.04149 -0.08092 0.04565 -0.08878 C 0.04791 -0.0978 0.05312 -0.10496 0.0578 -0.11213 C 0.06058 -0.11629 0.06666 -0.12392 0.06666 -0.12392 C 0.06996 -0.1371 0.07673 -0.14427 0.08419 -0.15421 C 0.08593 -0.15652 0.0894 -0.16115 0.0894 -0.16115 C 0.09253 -0.17433 0.0953 -0.18635 0.09999 -0.1986 " pathEditMode="relative" ptsTypes="fffffffffffA">
                                      <p:cBhvr>
                                        <p:cTn id="1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8.67052E-7 C 0.00469 -0.0185 0.0007 -0.04 0.00869 -0.05595 C 0.01303 -0.08324 0.01997 -0.08994 0.02987 -0.11214 C 0.03629 -0.1267 0.04462 -0.13688 0.05261 -0.14959 C 0.07153 -0.17988 0.08369 -0.19422 0.10869 -0.21734 C 0.1257 -0.23306 0.13594 -0.25341 0.15608 -0.26405 C 0.17483 -0.28786 0.20053 -0.30081 0.22275 -0.31769 C 0.23924 -0.3304 0.25712 -0.34035 0.27362 -0.35283 C 0.30296 -0.37503 0.27813 -0.36046 0.29827 -0.37156 C 0.30764 -0.38405 0.31876 -0.39075 0.3316 -0.39491 C 0.3474 -0.41595 0.36823 -0.4252 0.38942 -0.43214 C 0.39393 -0.43815 0.39636 -0.443 0.39827 -0.45087 C 0.39636 -0.45873 0.39844 -0.45803 0.3948 -0.45803 " pathEditMode="relative" ptsTypes="ffffffffffffA">
                                      <p:cBhvr>
                                        <p:cTn id="1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6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4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 descr="ShifuGree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1840" y="2132856"/>
            <a:ext cx="2959059" cy="282692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683568" y="908720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1979712" y="90872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 txBox="1"/>
          <p:nvPr/>
        </p:nvSpPr>
        <p:spPr>
          <a:xfrm>
            <a:off x="4067944" y="332656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Shape 288"/>
          <p:cNvSpPr txBox="1"/>
          <p:nvPr/>
        </p:nvSpPr>
        <p:spPr>
          <a:xfrm>
            <a:off x="1835696" y="227687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6588224" y="299695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1259632" y="4653136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Shape 291"/>
          <p:cNvSpPr txBox="1"/>
          <p:nvPr/>
        </p:nvSpPr>
        <p:spPr>
          <a:xfrm>
            <a:off x="6732240" y="83671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Shape 292"/>
          <p:cNvSpPr txBox="1"/>
          <p:nvPr/>
        </p:nvSpPr>
        <p:spPr>
          <a:xfrm>
            <a:off x="755576" y="3212976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Shape 293"/>
          <p:cNvSpPr txBox="1"/>
          <p:nvPr/>
        </p:nvSpPr>
        <p:spPr>
          <a:xfrm>
            <a:off x="2627784" y="4293096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6156176" y="5661248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Shape 295"/>
          <p:cNvSpPr txBox="1"/>
          <p:nvPr/>
        </p:nvSpPr>
        <p:spPr>
          <a:xfrm>
            <a:off x="2589312" y="151832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3203848" y="5301208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4932040" y="90872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Shape 298"/>
          <p:cNvSpPr txBox="1"/>
          <p:nvPr/>
        </p:nvSpPr>
        <p:spPr>
          <a:xfrm>
            <a:off x="7919864" y="332656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 sz="5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9" name="Shape 299"/>
          <p:cNvSpPr txBox="1"/>
          <p:nvPr/>
        </p:nvSpPr>
        <p:spPr>
          <a:xfrm>
            <a:off x="7380312" y="234888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6084168" y="450912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Shape 301"/>
          <p:cNvSpPr txBox="1"/>
          <p:nvPr/>
        </p:nvSpPr>
        <p:spPr>
          <a:xfrm>
            <a:off x="6012160" y="191683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Shape 302"/>
          <p:cNvSpPr txBox="1"/>
          <p:nvPr/>
        </p:nvSpPr>
        <p:spPr>
          <a:xfrm>
            <a:off x="755576" y="5445224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Shape 303"/>
          <p:cNvSpPr txBox="1"/>
          <p:nvPr/>
        </p:nvSpPr>
        <p:spPr>
          <a:xfrm>
            <a:off x="4427984" y="5373216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Shape 304"/>
          <p:cNvSpPr txBox="1"/>
          <p:nvPr/>
        </p:nvSpPr>
        <p:spPr>
          <a:xfrm>
            <a:off x="1619672" y="3861048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Shape 305"/>
          <p:cNvSpPr txBox="1"/>
          <p:nvPr/>
        </p:nvSpPr>
        <p:spPr>
          <a:xfrm>
            <a:off x="7956376" y="3789040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7164288" y="479715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/>
        </p:nvSpPr>
        <p:spPr>
          <a:xfrm>
            <a:off x="1763688" y="908720"/>
            <a:ext cx="5688632" cy="1015663"/>
          </a:xfrm>
          <a:prstGeom prst="rect">
            <a:avLst/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SONO 10 !!!</a:t>
            </a:r>
            <a:endParaRPr sz="6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Shape 312" descr="c_po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760" y="2420888"/>
            <a:ext cx="4391947" cy="3695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467544" y="1916832"/>
            <a:ext cx="8229600" cy="1944216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it-IT" sz="3959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Ora prova con le atre letterine come “b” di “bolle”…</a:t>
            </a:r>
            <a:endParaRPr sz="39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 descr="ShifuGree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1840" y="2132856"/>
            <a:ext cx="2959059" cy="282692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683568" y="908720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1979712" y="90872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 txBox="1"/>
          <p:nvPr/>
        </p:nvSpPr>
        <p:spPr>
          <a:xfrm>
            <a:off x="4067944" y="332656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Shape 288"/>
          <p:cNvSpPr txBox="1"/>
          <p:nvPr/>
        </p:nvSpPr>
        <p:spPr>
          <a:xfrm>
            <a:off x="1835696" y="227687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6588224" y="299695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1259632" y="4653136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Shape 291"/>
          <p:cNvSpPr txBox="1"/>
          <p:nvPr/>
        </p:nvSpPr>
        <p:spPr>
          <a:xfrm>
            <a:off x="6732240" y="83671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Shape 292"/>
          <p:cNvSpPr txBox="1"/>
          <p:nvPr/>
        </p:nvSpPr>
        <p:spPr>
          <a:xfrm>
            <a:off x="755576" y="3212976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Shape 293"/>
          <p:cNvSpPr txBox="1"/>
          <p:nvPr/>
        </p:nvSpPr>
        <p:spPr>
          <a:xfrm>
            <a:off x="2627784" y="4293096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6156176" y="5661248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Shape 295"/>
          <p:cNvSpPr txBox="1"/>
          <p:nvPr/>
        </p:nvSpPr>
        <p:spPr>
          <a:xfrm>
            <a:off x="2589312" y="151832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3203848" y="5301208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4932040" y="90872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Shape 298"/>
          <p:cNvSpPr txBox="1"/>
          <p:nvPr/>
        </p:nvSpPr>
        <p:spPr>
          <a:xfrm>
            <a:off x="7919864" y="332656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endParaRPr sz="5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9" name="Shape 299"/>
          <p:cNvSpPr txBox="1"/>
          <p:nvPr/>
        </p:nvSpPr>
        <p:spPr>
          <a:xfrm>
            <a:off x="7380312" y="234888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6084168" y="450912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Shape 301"/>
          <p:cNvSpPr txBox="1"/>
          <p:nvPr/>
        </p:nvSpPr>
        <p:spPr>
          <a:xfrm>
            <a:off x="6012160" y="191683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Shape 302"/>
          <p:cNvSpPr txBox="1"/>
          <p:nvPr/>
        </p:nvSpPr>
        <p:spPr>
          <a:xfrm>
            <a:off x="755576" y="5445224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Shape 303"/>
          <p:cNvSpPr txBox="1"/>
          <p:nvPr/>
        </p:nvSpPr>
        <p:spPr>
          <a:xfrm>
            <a:off x="4427984" y="5373216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Shape 304"/>
          <p:cNvSpPr txBox="1"/>
          <p:nvPr/>
        </p:nvSpPr>
        <p:spPr>
          <a:xfrm>
            <a:off x="1619672" y="3861048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Shape 305"/>
          <p:cNvSpPr txBox="1"/>
          <p:nvPr/>
        </p:nvSpPr>
        <p:spPr>
          <a:xfrm>
            <a:off x="7956376" y="3789040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7164288" y="479715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/>
        </p:nvSpPr>
        <p:spPr>
          <a:xfrm>
            <a:off x="1763688" y="908720"/>
            <a:ext cx="5688632" cy="1015663"/>
          </a:xfrm>
          <a:prstGeom prst="rect">
            <a:avLst/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SONO </a:t>
            </a:r>
            <a:r>
              <a:rPr lang="it-IT" sz="6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 </a:t>
            </a:r>
            <a:r>
              <a:rPr lang="it-IT" sz="6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!!!</a:t>
            </a:r>
            <a:endParaRPr sz="6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Shape 312" descr="c_po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760" y="2420888"/>
            <a:ext cx="4391947" cy="3695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467544" y="1916832"/>
            <a:ext cx="8229600" cy="1944216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it-IT" sz="3959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Ora prova con le atre letterine come “d” di “donna”…</a:t>
            </a:r>
            <a:endParaRPr sz="39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 descr="ShifuGree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1840" y="2132856"/>
            <a:ext cx="2959059" cy="282692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683568" y="908720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1979712" y="90872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 txBox="1"/>
          <p:nvPr/>
        </p:nvSpPr>
        <p:spPr>
          <a:xfrm>
            <a:off x="4067944" y="332656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Shape 288"/>
          <p:cNvSpPr txBox="1"/>
          <p:nvPr/>
        </p:nvSpPr>
        <p:spPr>
          <a:xfrm>
            <a:off x="1835696" y="227687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6588224" y="299695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1259632" y="4653136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Shape 291"/>
          <p:cNvSpPr txBox="1"/>
          <p:nvPr/>
        </p:nvSpPr>
        <p:spPr>
          <a:xfrm>
            <a:off x="6732240" y="83671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Shape 292"/>
          <p:cNvSpPr txBox="1"/>
          <p:nvPr/>
        </p:nvSpPr>
        <p:spPr>
          <a:xfrm>
            <a:off x="755576" y="3212976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Shape 293"/>
          <p:cNvSpPr txBox="1"/>
          <p:nvPr/>
        </p:nvSpPr>
        <p:spPr>
          <a:xfrm>
            <a:off x="2627784" y="4293096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6156176" y="5661248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Shape 295"/>
          <p:cNvSpPr txBox="1"/>
          <p:nvPr/>
        </p:nvSpPr>
        <p:spPr>
          <a:xfrm>
            <a:off x="2589312" y="151832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3203848" y="5301208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4932040" y="90872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Shape 298"/>
          <p:cNvSpPr txBox="1"/>
          <p:nvPr/>
        </p:nvSpPr>
        <p:spPr>
          <a:xfrm>
            <a:off x="7919864" y="332656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endParaRPr sz="5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9" name="Shape 299"/>
          <p:cNvSpPr txBox="1"/>
          <p:nvPr/>
        </p:nvSpPr>
        <p:spPr>
          <a:xfrm>
            <a:off x="7380312" y="234888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6084168" y="450912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Shape 301"/>
          <p:cNvSpPr txBox="1"/>
          <p:nvPr/>
        </p:nvSpPr>
        <p:spPr>
          <a:xfrm>
            <a:off x="6012160" y="191683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Shape 302"/>
          <p:cNvSpPr txBox="1"/>
          <p:nvPr/>
        </p:nvSpPr>
        <p:spPr>
          <a:xfrm>
            <a:off x="755576" y="5445224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Shape 303"/>
          <p:cNvSpPr txBox="1"/>
          <p:nvPr/>
        </p:nvSpPr>
        <p:spPr>
          <a:xfrm>
            <a:off x="4427984" y="5373216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Shape 304"/>
          <p:cNvSpPr txBox="1"/>
          <p:nvPr/>
        </p:nvSpPr>
        <p:spPr>
          <a:xfrm>
            <a:off x="1619672" y="3861048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Shape 305"/>
          <p:cNvSpPr txBox="1"/>
          <p:nvPr/>
        </p:nvSpPr>
        <p:spPr>
          <a:xfrm>
            <a:off x="7956376" y="3789040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7164288" y="479715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/>
        </p:nvSpPr>
        <p:spPr>
          <a:xfrm>
            <a:off x="1763688" y="908720"/>
            <a:ext cx="5688632" cy="1015663"/>
          </a:xfrm>
          <a:prstGeom prst="rect">
            <a:avLst/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SONO </a:t>
            </a:r>
            <a:r>
              <a:rPr lang="it-IT" sz="6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 </a:t>
            </a:r>
            <a:r>
              <a:rPr lang="it-IT" sz="6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!!!</a:t>
            </a:r>
            <a:endParaRPr sz="6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Shape 312" descr="c_po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760" y="2420888"/>
            <a:ext cx="4391947" cy="3695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467544" y="1916832"/>
            <a:ext cx="8229600" cy="1944216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it-IT" sz="3959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Ora prova con le atre letterine come “p” di “pantaloni”…</a:t>
            </a:r>
            <a:endParaRPr sz="39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 descr="ShifuGree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1840" y="2132856"/>
            <a:ext cx="2959059" cy="282692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683568" y="908720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1979712" y="90872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 txBox="1"/>
          <p:nvPr/>
        </p:nvSpPr>
        <p:spPr>
          <a:xfrm>
            <a:off x="4067944" y="332656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Shape 288"/>
          <p:cNvSpPr txBox="1"/>
          <p:nvPr/>
        </p:nvSpPr>
        <p:spPr>
          <a:xfrm>
            <a:off x="1835696" y="227687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6588224" y="299695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1259632" y="4653136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Shape 291"/>
          <p:cNvSpPr txBox="1"/>
          <p:nvPr/>
        </p:nvSpPr>
        <p:spPr>
          <a:xfrm>
            <a:off x="6732240" y="83671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Shape 292"/>
          <p:cNvSpPr txBox="1"/>
          <p:nvPr/>
        </p:nvSpPr>
        <p:spPr>
          <a:xfrm>
            <a:off x="755576" y="3212976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Shape 293"/>
          <p:cNvSpPr txBox="1"/>
          <p:nvPr/>
        </p:nvSpPr>
        <p:spPr>
          <a:xfrm>
            <a:off x="2627784" y="4293096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6156176" y="5661248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Shape 295"/>
          <p:cNvSpPr txBox="1"/>
          <p:nvPr/>
        </p:nvSpPr>
        <p:spPr>
          <a:xfrm>
            <a:off x="2589312" y="151832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3203848" y="5301208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4932040" y="90872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Shape 298"/>
          <p:cNvSpPr txBox="1"/>
          <p:nvPr/>
        </p:nvSpPr>
        <p:spPr>
          <a:xfrm>
            <a:off x="7919864" y="332656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 sz="5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9" name="Shape 299"/>
          <p:cNvSpPr txBox="1"/>
          <p:nvPr/>
        </p:nvSpPr>
        <p:spPr>
          <a:xfrm>
            <a:off x="7380312" y="234888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6084168" y="4509120"/>
            <a:ext cx="12241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Shape 301"/>
          <p:cNvSpPr txBox="1"/>
          <p:nvPr/>
        </p:nvSpPr>
        <p:spPr>
          <a:xfrm>
            <a:off x="6012160" y="191683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Shape 302"/>
          <p:cNvSpPr txBox="1"/>
          <p:nvPr/>
        </p:nvSpPr>
        <p:spPr>
          <a:xfrm>
            <a:off x="755576" y="5445224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Shape 303"/>
          <p:cNvSpPr txBox="1"/>
          <p:nvPr/>
        </p:nvSpPr>
        <p:spPr>
          <a:xfrm>
            <a:off x="4427984" y="5373216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Shape 304"/>
          <p:cNvSpPr txBox="1"/>
          <p:nvPr/>
        </p:nvSpPr>
        <p:spPr>
          <a:xfrm>
            <a:off x="1619672" y="3861048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Shape 305"/>
          <p:cNvSpPr txBox="1"/>
          <p:nvPr/>
        </p:nvSpPr>
        <p:spPr>
          <a:xfrm>
            <a:off x="7956376" y="3789040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7164288" y="4797152"/>
            <a:ext cx="8640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 descr="panda tonto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552" y="4005064"/>
            <a:ext cx="5945731" cy="253288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611560" y="476672"/>
            <a:ext cx="8064896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 è un panda un po’ tontolone e molto _____ 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Lui pensa solo a _______.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 dopo un ____ allenamento , Po finalmente _____ le sue doti.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7020272" y="3212976"/>
            <a:ext cx="1728192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MANGIARE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 txBox="1"/>
          <p:nvPr/>
        </p:nvSpPr>
        <p:spPr>
          <a:xfrm>
            <a:off x="7164288" y="3933056"/>
            <a:ext cx="1224136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/>
          <p:nvPr/>
        </p:nvSpPr>
        <p:spPr>
          <a:xfrm>
            <a:off x="7092280" y="4797152"/>
            <a:ext cx="1224136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GOFFO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 txBox="1"/>
          <p:nvPr/>
        </p:nvSpPr>
        <p:spPr>
          <a:xfrm>
            <a:off x="7020272" y="5661248"/>
            <a:ext cx="1512168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SCOPRE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Shape 102"/>
          <p:cNvPicPr preferRelativeResize="0"/>
          <p:nvPr/>
        </p:nvPicPr>
        <p:blipFill rotWithShape="1">
          <a:blip r:embed="rId5">
            <a:alphaModFix/>
          </a:blip>
          <a:srcRect l="15320" t="1540" r="14626" b="-1539"/>
          <a:stretch/>
        </p:blipFill>
        <p:spPr>
          <a:xfrm>
            <a:off x="866188" y="398975"/>
            <a:ext cx="7267625" cy="6060050"/>
          </a:xfrm>
          <a:prstGeom prst="rect">
            <a:avLst/>
          </a:prstGeom>
          <a:noFill/>
          <a:ln>
            <a:noFill/>
          </a:ln>
          <a:effectLst>
            <a:outerShdw blurRad="57150" dist="180975" dir="13260000" algn="bl" rotWithShape="0">
              <a:srgbClr val="000000">
                <a:alpha val="50000"/>
              </a:srgbClr>
            </a:outerShdw>
            <a:reflection endPos="1000" fadeDir="5400012" sy="-100000" algn="bl" rotWithShape="0"/>
          </a:effectLst>
        </p:spPr>
      </p:pic>
      <p:sp>
        <p:nvSpPr>
          <p:cNvPr id="10" name="Shape 103"/>
          <p:cNvSpPr txBox="1"/>
          <p:nvPr/>
        </p:nvSpPr>
        <p:spPr>
          <a:xfrm>
            <a:off x="866199" y="4542675"/>
            <a:ext cx="7450200" cy="1344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1" dirty="0" smtClean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  </a:t>
            </a:r>
            <a:r>
              <a:rPr lang="it-IT" sz="6000" b="1" dirty="0" smtClean="0">
                <a:solidFill>
                  <a:srgbClr val="FFFFFF"/>
                </a:solidFill>
                <a:latin typeface="Kung Fu Panda" pitchFamily="2" charset="0"/>
                <a:ea typeface="Caveat"/>
                <a:cs typeface="Caveat"/>
                <a:sym typeface="Caveat"/>
              </a:rPr>
              <a:t>Benissimo</a:t>
            </a:r>
            <a:r>
              <a:rPr lang="it-IT" sz="6000" b="1" dirty="0" smtClean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 !!!</a:t>
            </a:r>
            <a:endParaRPr sz="6000" b="1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2" name="festa">
            <a:hlinkClick r:id="" action="ppaction://media"/>
          </p:cNvPr>
          <p:cNvPicPr>
            <a:picLocks noRot="1" noChangeAspect="1"/>
          </p:cNvPicPr>
          <p:nvPr>
            <a:wavAudioFile r:embed="rId1" name="festa"/>
          </p:nvPr>
        </p:nvPicPr>
        <p:blipFill>
          <a:blip r:embed="rId6"/>
          <a:stretch>
            <a:fillRect/>
          </a:stretch>
        </p:blipFill>
        <p:spPr>
          <a:xfrm>
            <a:off x="8572528" y="51435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Trova le </a:t>
            </a:r>
            <a:r>
              <a:rPr lang="it-IT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“P”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 txBox="1"/>
          <p:nvPr/>
        </p:nvSpPr>
        <p:spPr>
          <a:xfrm>
            <a:off x="1115616" y="2060848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6" name="Shape 326"/>
          <p:cNvSpPr txBox="1"/>
          <p:nvPr/>
        </p:nvSpPr>
        <p:spPr>
          <a:xfrm>
            <a:off x="7020272" y="2996952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7" name="Shape 327"/>
          <p:cNvSpPr txBox="1"/>
          <p:nvPr/>
        </p:nvSpPr>
        <p:spPr>
          <a:xfrm>
            <a:off x="755576" y="3789040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6372200" y="4437112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9" name="Shape 329"/>
          <p:cNvSpPr txBox="1"/>
          <p:nvPr/>
        </p:nvSpPr>
        <p:spPr>
          <a:xfrm>
            <a:off x="2267744" y="2636912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3995936" y="2420888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2051720" y="4869160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2" name="Shape 332"/>
          <p:cNvSpPr txBox="1"/>
          <p:nvPr/>
        </p:nvSpPr>
        <p:spPr>
          <a:xfrm>
            <a:off x="4427984" y="4293096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3" name="Shape 333"/>
          <p:cNvSpPr txBox="1"/>
          <p:nvPr/>
        </p:nvSpPr>
        <p:spPr>
          <a:xfrm>
            <a:off x="5796136" y="2420888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4" name="Shape 334"/>
          <p:cNvSpPr txBox="1"/>
          <p:nvPr/>
        </p:nvSpPr>
        <p:spPr>
          <a:xfrm>
            <a:off x="2627784" y="3789040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5" name="Shape 335"/>
          <p:cNvSpPr txBox="1"/>
          <p:nvPr/>
        </p:nvSpPr>
        <p:spPr>
          <a:xfrm>
            <a:off x="3491880" y="3501008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6" name="Shape 336"/>
          <p:cNvSpPr txBox="1"/>
          <p:nvPr/>
        </p:nvSpPr>
        <p:spPr>
          <a:xfrm>
            <a:off x="4788024" y="3429000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7" name="Shape 337"/>
          <p:cNvSpPr txBox="1"/>
          <p:nvPr/>
        </p:nvSpPr>
        <p:spPr>
          <a:xfrm>
            <a:off x="4716016" y="1844824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3419872" y="5157192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9" name="Shape 339"/>
          <p:cNvSpPr txBox="1"/>
          <p:nvPr/>
        </p:nvSpPr>
        <p:spPr>
          <a:xfrm>
            <a:off x="7380312" y="4437112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0" name="Shape 340"/>
          <p:cNvSpPr txBox="1"/>
          <p:nvPr/>
        </p:nvSpPr>
        <p:spPr>
          <a:xfrm>
            <a:off x="5148064" y="5373216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1" name="Shape 341"/>
          <p:cNvSpPr txBox="1"/>
          <p:nvPr/>
        </p:nvSpPr>
        <p:spPr>
          <a:xfrm>
            <a:off x="7164288" y="1988840"/>
            <a:ext cx="792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Ora prova con le “P”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Shape 347"/>
          <p:cNvSpPr txBox="1"/>
          <p:nvPr/>
        </p:nvSpPr>
        <p:spPr>
          <a:xfrm>
            <a:off x="1115616" y="1844824"/>
            <a:ext cx="20162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polle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8" name="Shape 348"/>
          <p:cNvSpPr txBox="1"/>
          <p:nvPr/>
        </p:nvSpPr>
        <p:spPr>
          <a:xfrm>
            <a:off x="2195736" y="4221088"/>
            <a:ext cx="20162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dollo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9" name="Shape 349"/>
          <p:cNvSpPr txBox="1"/>
          <p:nvPr/>
        </p:nvSpPr>
        <p:spPr>
          <a:xfrm>
            <a:off x="4716016" y="2924944"/>
            <a:ext cx="23042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pappu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0" name="Shape 350"/>
          <p:cNvSpPr txBox="1"/>
          <p:nvPr/>
        </p:nvSpPr>
        <p:spPr>
          <a:xfrm>
            <a:off x="4067944" y="4509120"/>
            <a:ext cx="20162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coppi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1" name="Shape 351"/>
          <p:cNvSpPr txBox="1"/>
          <p:nvPr/>
        </p:nvSpPr>
        <p:spPr>
          <a:xfrm>
            <a:off x="5868144" y="1772816"/>
            <a:ext cx="20162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quota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2" name="Shape 352"/>
          <p:cNvSpPr txBox="1"/>
          <p:nvPr/>
        </p:nvSpPr>
        <p:spPr>
          <a:xfrm>
            <a:off x="6516216" y="4221088"/>
            <a:ext cx="20162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qui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3" name="Shape 353"/>
          <p:cNvSpPr txBox="1"/>
          <p:nvPr/>
        </p:nvSpPr>
        <p:spPr>
          <a:xfrm>
            <a:off x="755576" y="5373216"/>
            <a:ext cx="237626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paqquo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4" name="Shape 354"/>
          <p:cNvSpPr txBox="1"/>
          <p:nvPr/>
        </p:nvSpPr>
        <p:spPr>
          <a:xfrm>
            <a:off x="1259632" y="3068960"/>
            <a:ext cx="20162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suddi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5" name="Shape 355"/>
          <p:cNvSpPr txBox="1"/>
          <p:nvPr/>
        </p:nvSpPr>
        <p:spPr>
          <a:xfrm>
            <a:off x="3635896" y="1916832"/>
            <a:ext cx="20162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fado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6" name="Shape 356"/>
          <p:cNvSpPr txBox="1"/>
          <p:nvPr/>
        </p:nvSpPr>
        <p:spPr>
          <a:xfrm>
            <a:off x="5724128" y="5301208"/>
            <a:ext cx="20162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paddu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7" name="Shape 357"/>
          <p:cNvSpPr txBox="1"/>
          <p:nvPr/>
        </p:nvSpPr>
        <p:spPr>
          <a:xfrm>
            <a:off x="7020272" y="3212976"/>
            <a:ext cx="18002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oppi</a:t>
            </a:r>
            <a:endParaRPr sz="4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78.media.tumblr.com/b495dea0b1707816787a4c073d276a2b/tumblr_ml4mkxRZQk1qir0ivo1_r1_50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638896"/>
            <a:ext cx="8715436" cy="4009100"/>
          </a:xfrm>
          <a:prstGeom prst="rect">
            <a:avLst/>
          </a:prstGeom>
          <a:noFill/>
        </p:spPr>
      </p:pic>
      <p:pic>
        <p:nvPicPr>
          <p:cNvPr id="44034" name="Picture 2" descr="Immagine correlata"/>
          <p:cNvPicPr>
            <a:picLocks noChangeAspect="1" noChangeArrowheads="1"/>
          </p:cNvPicPr>
          <p:nvPr/>
        </p:nvPicPr>
        <p:blipFill>
          <a:blip r:embed="rId4"/>
          <a:srcRect l="4096" t="1667" r="5788" b="10000"/>
          <a:stretch>
            <a:fillRect/>
          </a:stretch>
        </p:blipFill>
        <p:spPr bwMode="auto">
          <a:xfrm>
            <a:off x="0" y="0"/>
            <a:ext cx="8929718" cy="2714620"/>
          </a:xfrm>
          <a:prstGeom prst="rect">
            <a:avLst/>
          </a:prstGeom>
          <a:noFill/>
        </p:spPr>
      </p:pic>
      <p:sp>
        <p:nvSpPr>
          <p:cNvPr id="4" name="Shape 324"/>
          <p:cNvSpPr txBox="1">
            <a:spLocks/>
          </p:cNvSpPr>
          <p:nvPr/>
        </p:nvSpPr>
        <p:spPr>
          <a:xfrm>
            <a:off x="1428728" y="571480"/>
            <a:ext cx="6215106" cy="1500198"/>
          </a:xfrm>
          <a:prstGeom prst="rect">
            <a:avLst/>
          </a:prstGeom>
          <a:noFill/>
          <a:ln w="254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Molto bene!!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tabLst/>
              <a:defRPr/>
            </a:pPr>
            <a:r>
              <a:rPr lang="it-IT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Ora trova le parole che iniziano con le sillabe date.</a:t>
            </a: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Trova le parole che iniziano con  queste sillabe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85786" y="2214554"/>
            <a:ext cx="862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PAL</a:t>
            </a:r>
            <a:endParaRPr lang="it-IT" sz="28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785786" y="600076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POL</a:t>
            </a:r>
            <a:endParaRPr lang="it-IT" sz="28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857224" y="3786190"/>
            <a:ext cx="862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PEL</a:t>
            </a:r>
            <a:endParaRPr lang="it-IT" sz="28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785786" y="4500570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PAN</a:t>
            </a:r>
            <a:endParaRPr lang="it-IT" sz="28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785786" y="2928934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PUN</a:t>
            </a:r>
            <a:endParaRPr lang="it-IT" sz="28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714348" y="5357826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PAS</a:t>
            </a:r>
            <a:endParaRPr lang="it-IT" sz="2800" dirty="0"/>
          </a:p>
        </p:txBody>
      </p:sp>
      <p:sp>
        <p:nvSpPr>
          <p:cNvPr id="2050" name="AutoShape 2" descr="Risultati immagini per POLTRO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52" name="AutoShape 4" descr="Risultati immagini per POLTRO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4" name="Picture 6" descr="Risultati immagini per POLTRO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071678"/>
            <a:ext cx="1214446" cy="1214446"/>
          </a:xfrm>
          <a:prstGeom prst="rect">
            <a:avLst/>
          </a:prstGeom>
          <a:noFill/>
        </p:spPr>
      </p:pic>
      <p:pic>
        <p:nvPicPr>
          <p:cNvPr id="2056" name="Picture 8" descr="Risultati immagini per PUNT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2214554"/>
            <a:ext cx="1071570" cy="991202"/>
          </a:xfrm>
          <a:prstGeom prst="rect">
            <a:avLst/>
          </a:prstGeom>
          <a:noFill/>
        </p:spPr>
      </p:pic>
      <p:pic>
        <p:nvPicPr>
          <p:cNvPr id="2058" name="Picture 10" descr="Risultati immagini per past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3357562"/>
            <a:ext cx="1928826" cy="1284895"/>
          </a:xfrm>
          <a:prstGeom prst="rect">
            <a:avLst/>
          </a:prstGeom>
          <a:noFill/>
        </p:spPr>
      </p:pic>
      <p:pic>
        <p:nvPicPr>
          <p:cNvPr id="2060" name="Picture 12" descr="Risultati immagini per pantera ner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3857628"/>
            <a:ext cx="1785950" cy="1187657"/>
          </a:xfrm>
          <a:prstGeom prst="rect">
            <a:avLst/>
          </a:prstGeom>
          <a:noFill/>
        </p:spPr>
      </p:pic>
      <p:pic>
        <p:nvPicPr>
          <p:cNvPr id="2062" name="Picture 14" descr="Risultati immagini per POLL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5572140"/>
            <a:ext cx="1308210" cy="1081070"/>
          </a:xfrm>
          <a:prstGeom prst="rect">
            <a:avLst/>
          </a:prstGeom>
          <a:noFill/>
        </p:spPr>
      </p:pic>
      <p:pic>
        <p:nvPicPr>
          <p:cNvPr id="2064" name="Picture 16" descr="Risultati immagini per PAN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57818" y="4929198"/>
            <a:ext cx="1852096" cy="1285884"/>
          </a:xfrm>
          <a:prstGeom prst="rect">
            <a:avLst/>
          </a:prstGeom>
          <a:noFill/>
        </p:spPr>
      </p:pic>
      <p:pic>
        <p:nvPicPr>
          <p:cNvPr id="2066" name="Picture 18" descr="Immagine correlat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488" y="2000240"/>
            <a:ext cx="1281666" cy="1390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Ora senza </a:t>
            </a:r>
            <a:r>
              <a:rPr lang="it-IT" sz="4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immagini…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785918" y="2285992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DAL</a:t>
            </a:r>
            <a:endParaRPr lang="it-IT" sz="28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7143768" y="2285992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DES</a:t>
            </a:r>
            <a:endParaRPr lang="it-IT" sz="28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714348" y="2357430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DIT</a:t>
            </a:r>
            <a:endParaRPr lang="it-IT" sz="28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5214942" y="2357430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DOM</a:t>
            </a:r>
            <a:endParaRPr lang="it-IT" sz="28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3286116" y="2357430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DOR</a:t>
            </a:r>
            <a:endParaRPr lang="it-IT" sz="2800" dirty="0"/>
          </a:p>
        </p:txBody>
      </p:sp>
      <p:sp>
        <p:nvSpPr>
          <p:cNvPr id="2050" name="AutoShape 2" descr="Risultati immagini per POLTRO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52" name="AutoShape 4" descr="Risultati immagini per POLTRO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Ora senza </a:t>
            </a:r>
            <a:r>
              <a:rPr lang="it-IT" sz="4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immagini…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785918" y="2285992"/>
            <a:ext cx="862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SAL</a:t>
            </a:r>
            <a:endParaRPr lang="it-IT" sz="28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7143768" y="2285992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SEC</a:t>
            </a:r>
            <a:endParaRPr lang="it-IT" sz="28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714348" y="2357430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SIT</a:t>
            </a:r>
            <a:endParaRPr lang="it-IT" sz="28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5214942" y="2357430"/>
            <a:ext cx="100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SOM</a:t>
            </a:r>
            <a:endParaRPr lang="it-IT" sz="28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3286116" y="2357430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SOR</a:t>
            </a:r>
            <a:endParaRPr lang="it-IT" sz="2800" dirty="0"/>
          </a:p>
        </p:txBody>
      </p:sp>
      <p:sp>
        <p:nvSpPr>
          <p:cNvPr id="2050" name="AutoShape 2" descr="Risultati immagini per POLTRO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52" name="AutoShape 4" descr="Risultati immagini per POLTRO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2225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Rapid</a:t>
            </a:r>
            <a:r>
              <a:rPr lang="it-IT" sz="4400" b="0" i="0" u="none" strike="noStrike" cap="none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4400" b="0" i="0" u="none" strike="noStrike" cap="none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Automatizing</a:t>
            </a:r>
            <a:r>
              <a:rPr lang="it-IT" sz="4400" b="0" i="0" u="none" strike="noStrike" cap="none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4400" b="0" i="0" u="none" strike="noStrike" cap="none" dirty="0" err="1" smtClean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Naming</a:t>
            </a:r>
            <a:r>
              <a:rPr lang="it-IT" sz="4400" b="0" i="0" u="none" strike="noStrike" cap="none" dirty="0" smtClean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sz="4400" b="0" i="0" u="none" strike="noStrike" cap="none" dirty="0" smtClean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800" b="0" i="0" u="none" strike="noStrike" cap="none" dirty="0" smtClean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Leggi velocemente le parole per accedere alla pergamena del drago.</a:t>
            </a:r>
            <a:endParaRPr sz="4400" b="0" i="0" u="none" strike="noStrike" cap="none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Shape 363" descr="1387197154942kungfu_64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2924944"/>
            <a:ext cx="8390519" cy="3933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28728" y="285728"/>
            <a:ext cx="6400800" cy="928694"/>
          </a:xfrm>
        </p:spPr>
        <p:txBody>
          <a:bodyPr/>
          <a:lstStyle/>
          <a:p>
            <a:r>
              <a:rPr lang="it-IT" dirty="0" smtClean="0"/>
              <a:t>Leggi tutti i nomi di animali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28596" y="1142984"/>
            <a:ext cx="8286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dirty="0" smtClean="0"/>
              <a:t>CANE   GATTO   CONIGLIO   FCOCERO   ZEBRA   LEONE   ASINO   CAVALLO ELEFANTE   TORTORA   PULCINO   GALLINA   LUPO   BISONTE   GAMBERO    DELFINO    FARFALL   FORMICA   RANA  GIAGUARO </a:t>
            </a:r>
            <a:endParaRPr lang="it-IT" sz="2400" dirty="0"/>
          </a:p>
        </p:txBody>
      </p:sp>
      <p:pic>
        <p:nvPicPr>
          <p:cNvPr id="45058" name="Picture 2" descr="Immagine correlat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4120311"/>
            <a:ext cx="3857652" cy="2737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28728" y="285728"/>
            <a:ext cx="6400800" cy="928694"/>
          </a:xfrm>
        </p:spPr>
        <p:txBody>
          <a:bodyPr/>
          <a:lstStyle/>
          <a:p>
            <a:r>
              <a:rPr lang="it-IT" dirty="0" smtClean="0"/>
              <a:t>Leggi tutti i nomi di OGGETTI !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28596" y="1357298"/>
            <a:ext cx="8286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dirty="0" smtClean="0"/>
              <a:t>POSTO    ORO   MANTELLO   SCARPA   CHIODO  MANO  RANA   CERNIERA  SANDALO   GIULLARE  CASTELLO TELECOMANDO    COPPA    CRISI   NODO   LAMA</a:t>
            </a:r>
            <a:endParaRPr lang="it-IT" sz="2400" dirty="0"/>
          </a:p>
        </p:txBody>
      </p:sp>
      <p:pic>
        <p:nvPicPr>
          <p:cNvPr id="1026" name="Picture 2" descr="Immagine correlat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9" y="3917520"/>
            <a:ext cx="4143404" cy="294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28728" y="285728"/>
            <a:ext cx="6400800" cy="928694"/>
          </a:xfrm>
        </p:spPr>
        <p:txBody>
          <a:bodyPr/>
          <a:lstStyle/>
          <a:p>
            <a:r>
              <a:rPr lang="it-IT" dirty="0" smtClean="0"/>
              <a:t>Leggi tutti i nomi di CIBO !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28596" y="1357298"/>
            <a:ext cx="8286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dirty="0" smtClean="0"/>
              <a:t>PASTA  MOLTO  CIMA DENTE   PAGGIO   RISO  PANE   FARFALLE   GUANCIA    VELA   SUBITO  COLLANA  PACE     DANNO  CARNE   ARROSTO    BACCELLI   CHICCO   CAMICIA  BARBA    ORECCHIO   CROCE  TE</a:t>
            </a:r>
            <a:endParaRPr lang="it-IT" sz="2400" dirty="0"/>
          </a:p>
        </p:txBody>
      </p:sp>
      <p:pic>
        <p:nvPicPr>
          <p:cNvPr id="145410" name="Picture 2" descr="Immagine correlat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4000478"/>
            <a:ext cx="2857520" cy="2857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 descr="KungFuPnda_M1L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71600" y="3284984"/>
            <a:ext cx="7272808" cy="310306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x="827584" y="332656"/>
            <a:ext cx="5976664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 si allena ogni _____ per diventare il Guerriero Dragone.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 Maestro </a:t>
            </a:r>
            <a:r>
              <a:rPr lang="it-IT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Shifu</a:t>
            </a:r>
            <a:r>
              <a:rPr lang="it-IT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però non _____ in lui. Mentre il Maestro </a:t>
            </a:r>
            <a:r>
              <a:rPr lang="it-IT" sz="2400" dirty="0" err="1" smtClean="0">
                <a:solidFill>
                  <a:schemeClr val="dk1"/>
                </a:solidFill>
              </a:rPr>
              <a:t>Oogway</a:t>
            </a:r>
            <a:r>
              <a:rPr lang="it-IT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è sicuro che Po diventerà un _______ formidabile.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7092280" y="404664"/>
            <a:ext cx="1728192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GIORNO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7164288" y="2204864"/>
            <a:ext cx="1728192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CREDE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7092280" y="1268760"/>
            <a:ext cx="1728192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GUERRIERO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Shape 102"/>
          <p:cNvPicPr preferRelativeResize="0"/>
          <p:nvPr/>
        </p:nvPicPr>
        <p:blipFill rotWithShape="1">
          <a:blip r:embed="rId5">
            <a:alphaModFix/>
          </a:blip>
          <a:srcRect l="15320" t="1540" r="14626" b="-1539"/>
          <a:stretch/>
        </p:blipFill>
        <p:spPr>
          <a:xfrm>
            <a:off x="866188" y="357166"/>
            <a:ext cx="7267625" cy="6060050"/>
          </a:xfrm>
          <a:prstGeom prst="rect">
            <a:avLst/>
          </a:prstGeom>
          <a:noFill/>
          <a:ln>
            <a:noFill/>
          </a:ln>
          <a:effectLst>
            <a:outerShdw blurRad="57150" dist="180975" dir="13260000" algn="bl" rotWithShape="0">
              <a:srgbClr val="000000">
                <a:alpha val="50000"/>
              </a:srgbClr>
            </a:outerShdw>
            <a:reflection endPos="1000" fadeDir="5400012" sy="-100000" algn="bl" rotWithShape="0"/>
          </a:effectLst>
        </p:spPr>
      </p:pic>
      <p:sp>
        <p:nvSpPr>
          <p:cNvPr id="9" name="Shape 103"/>
          <p:cNvSpPr txBox="1"/>
          <p:nvPr/>
        </p:nvSpPr>
        <p:spPr>
          <a:xfrm>
            <a:off x="866199" y="4500866"/>
            <a:ext cx="7450200" cy="1344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dirty="0" smtClean="0">
                <a:solidFill>
                  <a:srgbClr val="FFFFFF"/>
                </a:solidFill>
                <a:latin typeface="Kung Fu Panda" pitchFamily="2" charset="0"/>
                <a:ea typeface="Caveat"/>
                <a:cs typeface="Caveat"/>
                <a:sym typeface="Caveat"/>
              </a:rPr>
              <a:t>Perfetto</a:t>
            </a:r>
            <a:r>
              <a:rPr lang="it-IT" sz="6000" b="1" dirty="0" smtClean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 !!!</a:t>
            </a:r>
            <a:endParaRPr sz="6000" b="1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" name="festa">
            <a:hlinkClick r:id="" action="ppaction://media"/>
          </p:cNvPr>
          <p:cNvPicPr>
            <a:picLocks noRot="1" noChangeAspect="1"/>
          </p:cNvPicPr>
          <p:nvPr>
            <a:wavAudioFile r:embed="rId1" name="festa"/>
          </p:nvPr>
        </p:nvPicPr>
        <p:blipFill>
          <a:blip r:embed="rId6"/>
          <a:stretch>
            <a:fillRect/>
          </a:stretch>
        </p:blipFill>
        <p:spPr>
          <a:xfrm>
            <a:off x="8572528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147248" cy="121014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ts val="2800"/>
              <a:buFont typeface="Calibri"/>
              <a:buNone/>
            </a:pPr>
            <a:r>
              <a:rPr lang="it-IT" sz="2800" b="1" i="0" u="none" strike="noStrike" cap="none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Sei veloce come Maestro Tigre ?? Leggi le parole qui sotto, sono sempre le stesse.</a:t>
            </a:r>
            <a:endParaRPr sz="2800" b="1" i="0" u="none" strike="noStrike" cap="none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323528" y="2348880"/>
            <a:ext cx="5184576" cy="38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TIGRE       GRU     MANTIDE      PANDA     TIGRE    GRU     VIPERA    SCIMMIA    TIGRE    VIPERA    PANDA       SCIMMIA      MANTIDE     TIGRE    GRU     MANTIDE       VIPERA      GRU     PANDA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Shape 370" descr="KFP3-tigres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0694" y="3143248"/>
            <a:ext cx="3643306" cy="3714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Ancora!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827584" y="2132856"/>
            <a:ext cx="1522512" cy="269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pollo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panda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palla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pelle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Shape 377" descr="KFP3-tigres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6380" y="3071810"/>
            <a:ext cx="3857620" cy="378619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Shape 378"/>
          <p:cNvSpPr txBox="1"/>
          <p:nvPr/>
        </p:nvSpPr>
        <p:spPr>
          <a:xfrm>
            <a:off x="2771800" y="2132856"/>
            <a:ext cx="1872208" cy="269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it-IT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igre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it-IT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rotta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grano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treno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Shape 379"/>
          <p:cNvSpPr txBox="1"/>
          <p:nvPr/>
        </p:nvSpPr>
        <p:spPr>
          <a:xfrm>
            <a:off x="4860032" y="2132856"/>
            <a:ext cx="2160240" cy="269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mantide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it-IT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manto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tende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2000"/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539552" y="620688"/>
            <a:ext cx="828092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Siamo allo scontro decisivo!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Shape 385" descr="Tai_Lung_Kung_Fu_Panda_102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76873"/>
            <a:ext cx="3779912" cy="458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 descr="c_po-0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7904" y="2283938"/>
            <a:ext cx="5436096" cy="45740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319"/>
          <p:cNvSpPr txBox="1"/>
          <p:nvPr/>
        </p:nvSpPr>
        <p:spPr>
          <a:xfrm>
            <a:off x="6357950" y="571480"/>
            <a:ext cx="1872208" cy="36933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Working</a:t>
            </a:r>
            <a:r>
              <a:rPr lang="it-IT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memory</a:t>
            </a:r>
            <a:r>
              <a:rPr lang="it-IT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visiva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9000"/>
          </a:blip>
          <a:stretch>
            <a:fillRect/>
          </a:stretch>
        </a:blip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/>
          <p:nvPr/>
        </p:nvSpPr>
        <p:spPr>
          <a:xfrm>
            <a:off x="683568" y="548680"/>
            <a:ext cx="1008112" cy="1008112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Shape 392"/>
          <p:cNvSpPr/>
          <p:nvPr/>
        </p:nvSpPr>
        <p:spPr>
          <a:xfrm>
            <a:off x="3707904" y="548680"/>
            <a:ext cx="1008112" cy="1008112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2195736" y="548680"/>
            <a:ext cx="1008112" cy="1008112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Shape 394"/>
          <p:cNvSpPr/>
          <p:nvPr/>
        </p:nvSpPr>
        <p:spPr>
          <a:xfrm>
            <a:off x="611560" y="2204864"/>
            <a:ext cx="864096" cy="864096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Shape 395"/>
          <p:cNvSpPr/>
          <p:nvPr/>
        </p:nvSpPr>
        <p:spPr>
          <a:xfrm>
            <a:off x="3635896" y="2204864"/>
            <a:ext cx="864096" cy="864096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Shape 396"/>
          <p:cNvSpPr/>
          <p:nvPr/>
        </p:nvSpPr>
        <p:spPr>
          <a:xfrm>
            <a:off x="5076056" y="2204864"/>
            <a:ext cx="864096" cy="864096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Shape 397"/>
          <p:cNvSpPr/>
          <p:nvPr/>
        </p:nvSpPr>
        <p:spPr>
          <a:xfrm>
            <a:off x="2051720" y="2132856"/>
            <a:ext cx="864096" cy="864096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Shape 398"/>
          <p:cNvSpPr/>
          <p:nvPr/>
        </p:nvSpPr>
        <p:spPr>
          <a:xfrm>
            <a:off x="683568" y="3789040"/>
            <a:ext cx="720080" cy="720080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Shape 399"/>
          <p:cNvSpPr/>
          <p:nvPr/>
        </p:nvSpPr>
        <p:spPr>
          <a:xfrm>
            <a:off x="1835696" y="3789040"/>
            <a:ext cx="720080" cy="720080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Shape 400"/>
          <p:cNvSpPr/>
          <p:nvPr/>
        </p:nvSpPr>
        <p:spPr>
          <a:xfrm>
            <a:off x="2987824" y="3789040"/>
            <a:ext cx="720080" cy="72008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Shape 401"/>
          <p:cNvSpPr/>
          <p:nvPr/>
        </p:nvSpPr>
        <p:spPr>
          <a:xfrm>
            <a:off x="4067944" y="3789040"/>
            <a:ext cx="720080" cy="720080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Shape 402"/>
          <p:cNvSpPr/>
          <p:nvPr/>
        </p:nvSpPr>
        <p:spPr>
          <a:xfrm>
            <a:off x="5148064" y="3861048"/>
            <a:ext cx="720080" cy="72008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Shape 403"/>
          <p:cNvSpPr txBox="1"/>
          <p:nvPr/>
        </p:nvSpPr>
        <p:spPr>
          <a:xfrm>
            <a:off x="1259632" y="5157192"/>
            <a:ext cx="42484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rosso rosso </a:t>
            </a:r>
            <a:r>
              <a:rPr lang="it-IT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blu</a:t>
            </a: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rosso</a:t>
            </a: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blu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1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2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1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2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3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1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2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3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4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5000"/>
          </a:blip>
          <a:stretch>
            <a:fillRect/>
          </a:stretch>
        </a:blip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/>
        </p:nvSpPr>
        <p:spPr>
          <a:xfrm>
            <a:off x="2051720" y="548680"/>
            <a:ext cx="1008112" cy="1008112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Shape 409"/>
          <p:cNvSpPr/>
          <p:nvPr/>
        </p:nvSpPr>
        <p:spPr>
          <a:xfrm>
            <a:off x="3419872" y="476672"/>
            <a:ext cx="1008112" cy="1008112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Shape 410"/>
          <p:cNvSpPr/>
          <p:nvPr/>
        </p:nvSpPr>
        <p:spPr>
          <a:xfrm>
            <a:off x="755576" y="548680"/>
            <a:ext cx="1008112" cy="1008112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Shape 411"/>
          <p:cNvSpPr/>
          <p:nvPr/>
        </p:nvSpPr>
        <p:spPr>
          <a:xfrm>
            <a:off x="683568" y="2132856"/>
            <a:ext cx="864096" cy="864096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Shape 412"/>
          <p:cNvSpPr/>
          <p:nvPr/>
        </p:nvSpPr>
        <p:spPr>
          <a:xfrm>
            <a:off x="4860032" y="2132856"/>
            <a:ext cx="864096" cy="864096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Shape 413"/>
          <p:cNvSpPr/>
          <p:nvPr/>
        </p:nvSpPr>
        <p:spPr>
          <a:xfrm>
            <a:off x="3491880" y="2132856"/>
            <a:ext cx="864096" cy="864096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2051720" y="2132856"/>
            <a:ext cx="864096" cy="864096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Shape 415"/>
          <p:cNvSpPr/>
          <p:nvPr/>
        </p:nvSpPr>
        <p:spPr>
          <a:xfrm>
            <a:off x="683568" y="3789040"/>
            <a:ext cx="720080" cy="720080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Shape 416"/>
          <p:cNvSpPr/>
          <p:nvPr/>
        </p:nvSpPr>
        <p:spPr>
          <a:xfrm>
            <a:off x="2843808" y="3789040"/>
            <a:ext cx="720080" cy="720080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Shape 417"/>
          <p:cNvSpPr/>
          <p:nvPr/>
        </p:nvSpPr>
        <p:spPr>
          <a:xfrm>
            <a:off x="1835696" y="3789040"/>
            <a:ext cx="720080" cy="72008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Shape 418"/>
          <p:cNvSpPr/>
          <p:nvPr/>
        </p:nvSpPr>
        <p:spPr>
          <a:xfrm>
            <a:off x="5148064" y="3861048"/>
            <a:ext cx="720080" cy="720080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Shape 419"/>
          <p:cNvSpPr/>
          <p:nvPr/>
        </p:nvSpPr>
        <p:spPr>
          <a:xfrm>
            <a:off x="3995936" y="3789040"/>
            <a:ext cx="720080" cy="72008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1187624" y="5805264"/>
            <a:ext cx="42484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rosso </a:t>
            </a:r>
            <a:r>
              <a:rPr lang="it-IT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blu</a:t>
            </a: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rosso</a:t>
            </a: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blu </a:t>
            </a:r>
            <a:r>
              <a:rPr lang="it-IT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rosso</a:t>
            </a:r>
            <a:endParaRPr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1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2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1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2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3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1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2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3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4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5000"/>
          </a:blip>
          <a:stretch>
            <a:fillRect/>
          </a:stretch>
        </a:blip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/>
        </p:nvSpPr>
        <p:spPr>
          <a:xfrm>
            <a:off x="2051720" y="548680"/>
            <a:ext cx="1008112" cy="1008112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ME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Shape 409"/>
          <p:cNvSpPr/>
          <p:nvPr/>
        </p:nvSpPr>
        <p:spPr>
          <a:xfrm>
            <a:off x="3419872" y="476672"/>
            <a:ext cx="1008112" cy="1008112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Shape 410"/>
          <p:cNvSpPr/>
          <p:nvPr/>
        </p:nvSpPr>
        <p:spPr>
          <a:xfrm>
            <a:off x="755576" y="548680"/>
            <a:ext cx="1008112" cy="1008112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MA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Shape 411"/>
          <p:cNvSpPr/>
          <p:nvPr/>
        </p:nvSpPr>
        <p:spPr>
          <a:xfrm>
            <a:off x="683568" y="1928802"/>
            <a:ext cx="1140728" cy="106815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PI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Shape 412"/>
          <p:cNvSpPr/>
          <p:nvPr/>
        </p:nvSpPr>
        <p:spPr>
          <a:xfrm>
            <a:off x="4860032" y="1928802"/>
            <a:ext cx="1140728" cy="106815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Shape 413"/>
          <p:cNvSpPr/>
          <p:nvPr/>
        </p:nvSpPr>
        <p:spPr>
          <a:xfrm>
            <a:off x="3491880" y="1928802"/>
            <a:ext cx="1140728" cy="106815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2000232" y="1928802"/>
            <a:ext cx="1140728" cy="106815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Shape 415"/>
          <p:cNvSpPr/>
          <p:nvPr/>
        </p:nvSpPr>
        <p:spPr>
          <a:xfrm>
            <a:off x="683568" y="3571306"/>
            <a:ext cx="995572" cy="937814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FAR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Shape 416"/>
          <p:cNvSpPr/>
          <p:nvPr/>
        </p:nvSpPr>
        <p:spPr>
          <a:xfrm>
            <a:off x="3000364" y="3643314"/>
            <a:ext cx="995572" cy="937814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LL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Shape 417"/>
          <p:cNvSpPr/>
          <p:nvPr/>
        </p:nvSpPr>
        <p:spPr>
          <a:xfrm>
            <a:off x="1835696" y="3571306"/>
            <a:ext cx="995572" cy="937814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FA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Shape 418"/>
          <p:cNvSpPr/>
          <p:nvPr/>
        </p:nvSpPr>
        <p:spPr>
          <a:xfrm>
            <a:off x="5429256" y="3643314"/>
            <a:ext cx="995572" cy="937814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Shape 419"/>
          <p:cNvSpPr/>
          <p:nvPr/>
        </p:nvSpPr>
        <p:spPr>
          <a:xfrm>
            <a:off x="4143372" y="3571876"/>
            <a:ext cx="995572" cy="937814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1187624" y="5805264"/>
            <a:ext cx="6813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MAMEMI     PIGIAMINO    FARFALLINA</a:t>
            </a:r>
            <a:endParaRPr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1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2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1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2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3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1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2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3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4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5000"/>
          </a:blip>
          <a:stretch>
            <a:fillRect/>
          </a:stretch>
        </a:blip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/>
        </p:nvSpPr>
        <p:spPr>
          <a:xfrm>
            <a:off x="2051720" y="548680"/>
            <a:ext cx="1008112" cy="1008112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Shape 409"/>
          <p:cNvSpPr/>
          <p:nvPr/>
        </p:nvSpPr>
        <p:spPr>
          <a:xfrm>
            <a:off x="3419872" y="476672"/>
            <a:ext cx="1008112" cy="1008112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Shape 410"/>
          <p:cNvSpPr/>
          <p:nvPr/>
        </p:nvSpPr>
        <p:spPr>
          <a:xfrm>
            <a:off x="755576" y="548680"/>
            <a:ext cx="1008112" cy="1008112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SHI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Shape 411"/>
          <p:cNvSpPr/>
          <p:nvPr/>
        </p:nvSpPr>
        <p:spPr>
          <a:xfrm>
            <a:off x="683568" y="1928802"/>
            <a:ext cx="1140728" cy="106815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MA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Shape 412"/>
          <p:cNvSpPr/>
          <p:nvPr/>
        </p:nvSpPr>
        <p:spPr>
          <a:xfrm>
            <a:off x="4860032" y="1928802"/>
            <a:ext cx="1140728" cy="106815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RO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Shape 413"/>
          <p:cNvSpPr/>
          <p:nvPr/>
        </p:nvSpPr>
        <p:spPr>
          <a:xfrm>
            <a:off x="3491880" y="1928802"/>
            <a:ext cx="1140728" cy="106815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2000232" y="1928802"/>
            <a:ext cx="1140728" cy="106815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Shape 415"/>
          <p:cNvSpPr/>
          <p:nvPr/>
        </p:nvSpPr>
        <p:spPr>
          <a:xfrm>
            <a:off x="683568" y="3571306"/>
            <a:ext cx="995572" cy="937814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PI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Shape 416"/>
          <p:cNvSpPr/>
          <p:nvPr/>
        </p:nvSpPr>
        <p:spPr>
          <a:xfrm>
            <a:off x="3000364" y="3643314"/>
            <a:ext cx="995572" cy="937814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Shape 417"/>
          <p:cNvSpPr/>
          <p:nvPr/>
        </p:nvSpPr>
        <p:spPr>
          <a:xfrm>
            <a:off x="1835696" y="3571306"/>
            <a:ext cx="995572" cy="937814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RA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Shape 418"/>
          <p:cNvSpPr/>
          <p:nvPr/>
        </p:nvSpPr>
        <p:spPr>
          <a:xfrm>
            <a:off x="5429256" y="3643314"/>
            <a:ext cx="995572" cy="937814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LE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Shape 419"/>
          <p:cNvSpPr/>
          <p:nvPr/>
        </p:nvSpPr>
        <p:spPr>
          <a:xfrm>
            <a:off x="4143372" y="3571876"/>
            <a:ext cx="995572" cy="937814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DA</a:t>
            </a:r>
            <a:endParaRPr sz="18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1187624" y="5805264"/>
            <a:ext cx="53132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SHIFU   MAESTRO PIRAMIDALE</a:t>
            </a:r>
            <a:endParaRPr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1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2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1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2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3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1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2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3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4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2000"/>
          </a:blip>
          <a:stretch>
            <a:fillRect/>
          </a:stretch>
        </a:blip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/>
          <p:nvPr/>
        </p:nvSpPr>
        <p:spPr>
          <a:xfrm>
            <a:off x="467544" y="476672"/>
            <a:ext cx="26642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pane rane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Shape 426"/>
          <p:cNvSpPr txBox="1"/>
          <p:nvPr/>
        </p:nvSpPr>
        <p:spPr>
          <a:xfrm>
            <a:off x="539552" y="1628800"/>
            <a:ext cx="26642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lino lino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Shape 427"/>
          <p:cNvSpPr txBox="1"/>
          <p:nvPr/>
        </p:nvSpPr>
        <p:spPr>
          <a:xfrm>
            <a:off x="539552" y="2564904"/>
            <a:ext cx="26642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vino lino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Shape 428"/>
          <p:cNvSpPr txBox="1"/>
          <p:nvPr/>
        </p:nvSpPr>
        <p:spPr>
          <a:xfrm>
            <a:off x="539552" y="3717032"/>
            <a:ext cx="26642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cane cane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Shape 429"/>
          <p:cNvSpPr txBox="1"/>
          <p:nvPr/>
        </p:nvSpPr>
        <p:spPr>
          <a:xfrm>
            <a:off x="539552" y="4941168"/>
            <a:ext cx="324036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ragno bagno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Shape 430"/>
          <p:cNvSpPr txBox="1"/>
          <p:nvPr/>
        </p:nvSpPr>
        <p:spPr>
          <a:xfrm>
            <a:off x="4644008" y="620688"/>
            <a:ext cx="33123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foglia foglio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Shape 431"/>
          <p:cNvSpPr txBox="1"/>
          <p:nvPr/>
        </p:nvSpPr>
        <p:spPr>
          <a:xfrm>
            <a:off x="4644008" y="1772816"/>
            <a:ext cx="31683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figlio figlio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Shape 432"/>
          <p:cNvSpPr txBox="1"/>
          <p:nvPr/>
        </p:nvSpPr>
        <p:spPr>
          <a:xfrm>
            <a:off x="3707904" y="2708920"/>
            <a:ext cx="47880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scheggia scheggia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Shape 433"/>
          <p:cNvSpPr txBox="1"/>
          <p:nvPr/>
        </p:nvSpPr>
        <p:spPr>
          <a:xfrm>
            <a:off x="4716016" y="3861048"/>
            <a:ext cx="26642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dari bari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Shape 434"/>
          <p:cNvSpPr txBox="1"/>
          <p:nvPr/>
        </p:nvSpPr>
        <p:spPr>
          <a:xfrm>
            <a:off x="4572000" y="4869160"/>
            <a:ext cx="39604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botte dotte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52000"/>
          </a:blip>
          <a:stretch>
            <a:fillRect/>
          </a:stretch>
        </a:blip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/>
          <p:nvPr/>
        </p:nvSpPr>
        <p:spPr>
          <a:xfrm>
            <a:off x="467544" y="476672"/>
            <a:ext cx="317576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 smtClean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sono sogno</a:t>
            </a:r>
            <a:endParaRPr lang="it-IT" sz="3600" dirty="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Shape 426"/>
          <p:cNvSpPr txBox="1"/>
          <p:nvPr/>
        </p:nvSpPr>
        <p:spPr>
          <a:xfrm>
            <a:off x="539552" y="1628800"/>
            <a:ext cx="26642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 smtClean="0">
                <a:solidFill>
                  <a:srgbClr val="17365D"/>
                </a:solidFill>
              </a:rPr>
              <a:t>s</a:t>
            </a:r>
            <a:r>
              <a:rPr lang="it-IT" sz="3600" dirty="0" smtClean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otto sodo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Shape 427"/>
          <p:cNvSpPr txBox="1"/>
          <p:nvPr/>
        </p:nvSpPr>
        <p:spPr>
          <a:xfrm>
            <a:off x="539552" y="2564905"/>
            <a:ext cx="3175192" cy="57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 smtClean="0">
                <a:solidFill>
                  <a:srgbClr val="17365D"/>
                </a:solidFill>
              </a:rPr>
              <a:t>p</a:t>
            </a:r>
            <a:r>
              <a:rPr lang="it-IT" sz="3600" dirty="0" smtClean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eggio paggio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Shape 428"/>
          <p:cNvSpPr txBox="1"/>
          <p:nvPr/>
        </p:nvSpPr>
        <p:spPr>
          <a:xfrm>
            <a:off x="539552" y="3717032"/>
            <a:ext cx="26642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 smtClean="0">
                <a:solidFill>
                  <a:srgbClr val="17365D"/>
                </a:solidFill>
              </a:rPr>
              <a:t>l</a:t>
            </a:r>
            <a:r>
              <a:rPr lang="it-IT" sz="3600" dirty="0" smtClean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ana  lava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Shape 429"/>
          <p:cNvSpPr txBox="1"/>
          <p:nvPr/>
        </p:nvSpPr>
        <p:spPr>
          <a:xfrm>
            <a:off x="539552" y="4941168"/>
            <a:ext cx="324036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 smtClean="0">
                <a:solidFill>
                  <a:srgbClr val="17365D"/>
                </a:solidFill>
              </a:rPr>
              <a:t>p</a:t>
            </a:r>
            <a:r>
              <a:rPr lang="it-IT" sz="3600" dirty="0" smtClean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orto  posto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Shape 430"/>
          <p:cNvSpPr txBox="1"/>
          <p:nvPr/>
        </p:nvSpPr>
        <p:spPr>
          <a:xfrm>
            <a:off x="4644008" y="620688"/>
            <a:ext cx="33123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 smtClean="0">
                <a:solidFill>
                  <a:srgbClr val="17365D"/>
                </a:solidFill>
              </a:rPr>
              <a:t>f</a:t>
            </a:r>
            <a:r>
              <a:rPr lang="it-IT" sz="3600" dirty="0" smtClean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alda  faglia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Shape 431"/>
          <p:cNvSpPr txBox="1"/>
          <p:nvPr/>
        </p:nvSpPr>
        <p:spPr>
          <a:xfrm>
            <a:off x="4644008" y="1772816"/>
            <a:ext cx="31683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 smtClean="0">
                <a:solidFill>
                  <a:srgbClr val="17365D"/>
                </a:solidFill>
              </a:rPr>
              <a:t>t</a:t>
            </a:r>
            <a:r>
              <a:rPr lang="it-IT" sz="3600" dirty="0" smtClean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ubo   turbo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Shape 432"/>
          <p:cNvSpPr txBox="1"/>
          <p:nvPr/>
        </p:nvSpPr>
        <p:spPr>
          <a:xfrm>
            <a:off x="4643438" y="2714620"/>
            <a:ext cx="3645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 smtClean="0">
                <a:solidFill>
                  <a:srgbClr val="17365D"/>
                </a:solidFill>
              </a:rPr>
              <a:t>gancio  cacio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Shape 433"/>
          <p:cNvSpPr txBox="1"/>
          <p:nvPr/>
        </p:nvSpPr>
        <p:spPr>
          <a:xfrm>
            <a:off x="4716016" y="3861048"/>
            <a:ext cx="26642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 smtClean="0">
                <a:solidFill>
                  <a:srgbClr val="17365D"/>
                </a:solidFill>
              </a:rPr>
              <a:t>m</a:t>
            </a:r>
            <a:r>
              <a:rPr lang="it-IT" sz="3600" dirty="0" smtClean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arte morte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Shape 434"/>
          <p:cNvSpPr txBox="1"/>
          <p:nvPr/>
        </p:nvSpPr>
        <p:spPr>
          <a:xfrm>
            <a:off x="4572000" y="4869160"/>
            <a:ext cx="39604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 smtClean="0">
                <a:solidFill>
                  <a:srgbClr val="17365D"/>
                </a:solidFill>
              </a:rPr>
              <a:t>t</a:t>
            </a:r>
            <a:r>
              <a:rPr lang="it-IT" sz="3600" dirty="0" smtClean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ratto trotto</a:t>
            </a:r>
            <a:endParaRPr sz="36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festa">
            <a:hlinkClick r:id="" action="ppaction://media"/>
          </p:cNvPr>
          <p:cNvPicPr>
            <a:picLocks noRot="1" noChangeAspect="1"/>
          </p:cNvPicPr>
          <p:nvPr>
            <a:wavAudioFile r:embed="rId1" name="festa"/>
          </p:nvPr>
        </p:nvPicPr>
        <p:blipFill>
          <a:blip r:embed="rId5"/>
          <a:stretch>
            <a:fillRect/>
          </a:stretch>
        </p:blipFill>
        <p:spPr>
          <a:xfrm>
            <a:off x="28572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4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alphaModFix/>
          </a:blip>
          <a:tile tx="0" ty="0" sx="100000" sy="100000" flip="none" algn="tl"/>
        </a:blip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>
            <a:spLocks noGrp="1"/>
          </p:cNvSpPr>
          <p:nvPr>
            <p:ph type="title"/>
          </p:nvPr>
        </p:nvSpPr>
        <p:spPr>
          <a:xfrm>
            <a:off x="457200" y="291263"/>
            <a:ext cx="82296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maestro Tartaruga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Shape 440" descr="oogway_action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360272" y="3000372"/>
            <a:ext cx="6783728" cy="3857628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Shape 441"/>
          <p:cNvSpPr txBox="1">
            <a:spLocks noGrp="1"/>
          </p:cNvSpPr>
          <p:nvPr>
            <p:ph type="title"/>
          </p:nvPr>
        </p:nvSpPr>
        <p:spPr>
          <a:xfrm>
            <a:off x="457200" y="1375838"/>
            <a:ext cx="82296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dirty="0"/>
              <a:t>COMPRENSIONE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319"/>
          <p:cNvSpPr txBox="1"/>
          <p:nvPr/>
        </p:nvSpPr>
        <p:spPr>
          <a:xfrm>
            <a:off x="3428992" y="6000768"/>
            <a:ext cx="1571636" cy="36933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Comprensione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Oogway Ascend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28572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/>
        </p:nvSpPr>
        <p:spPr>
          <a:xfrm>
            <a:off x="704950" y="521200"/>
            <a:ext cx="6243000" cy="3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</a:rPr>
              <a:t>Il Panda si allena per _________ il </a:t>
            </a:r>
            <a:r>
              <a:rPr lang="it-IT" sz="2400" dirty="0" err="1" smtClean="0">
                <a:solidFill>
                  <a:schemeClr val="dk1"/>
                </a:solidFill>
              </a:rPr>
              <a:t>kung-fu</a:t>
            </a:r>
            <a:r>
              <a:rPr lang="it-IT" sz="2400" dirty="0">
                <a:solidFill>
                  <a:schemeClr val="dk1"/>
                </a:solidFill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cima alla montagna si </a:t>
            </a:r>
            <a:r>
              <a:rPr lang="it-IT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 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palazzo di Giada.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5 cicloni 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sono i guerrieri che difendono il ___________ 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 txBox="1"/>
          <p:nvPr/>
        </p:nvSpPr>
        <p:spPr>
          <a:xfrm>
            <a:off x="7092280" y="404664"/>
            <a:ext cx="1728300" cy="369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imparare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6947888" y="2437889"/>
            <a:ext cx="1728300" cy="369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palazzo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7092280" y="1268760"/>
            <a:ext cx="1728300" cy="369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trova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90" name="Picture 2" descr="Kung Fu Panda Omg 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286124"/>
            <a:ext cx="8001056" cy="3200422"/>
          </a:xfrm>
          <a:prstGeom prst="rect">
            <a:avLst/>
          </a:prstGeom>
          <a:noFill/>
        </p:spPr>
      </p:pic>
      <p:pic>
        <p:nvPicPr>
          <p:cNvPr id="7" name="Shape 102"/>
          <p:cNvPicPr preferRelativeResize="0"/>
          <p:nvPr/>
        </p:nvPicPr>
        <p:blipFill rotWithShape="1">
          <a:blip r:embed="rId5">
            <a:alphaModFix/>
          </a:blip>
          <a:srcRect l="15320" t="1540" r="14626" b="-1539"/>
          <a:stretch/>
        </p:blipFill>
        <p:spPr>
          <a:xfrm>
            <a:off x="785786" y="357166"/>
            <a:ext cx="7624815" cy="6131488"/>
          </a:xfrm>
          <a:prstGeom prst="rect">
            <a:avLst/>
          </a:prstGeom>
          <a:noFill/>
          <a:ln>
            <a:noFill/>
          </a:ln>
          <a:effectLst>
            <a:outerShdw blurRad="57150" dist="180975" dir="13260000" algn="bl" rotWithShape="0">
              <a:srgbClr val="000000">
                <a:alpha val="50000"/>
              </a:srgbClr>
            </a:outerShdw>
            <a:reflection endPos="1000" fadeDir="5400012" sy="-100000" algn="bl" rotWithShape="0"/>
          </a:effectLst>
        </p:spPr>
      </p:pic>
      <p:sp>
        <p:nvSpPr>
          <p:cNvPr id="8" name="Shape 103"/>
          <p:cNvSpPr txBox="1"/>
          <p:nvPr/>
        </p:nvSpPr>
        <p:spPr>
          <a:xfrm>
            <a:off x="928662" y="4500570"/>
            <a:ext cx="7450200" cy="1344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1" dirty="0" smtClean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Ottimo !!!</a:t>
            </a:r>
            <a:endParaRPr sz="6000" b="1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" name="festa">
            <a:hlinkClick r:id="" action="ppaction://media"/>
          </p:cNvPr>
          <p:cNvPicPr>
            <a:picLocks noRot="1" noChangeAspect="1"/>
          </p:cNvPicPr>
          <p:nvPr>
            <a:wavAudioFile r:embed="rId1" name="festa"/>
          </p:nvPr>
        </p:nvPicPr>
        <p:blipFill>
          <a:blip r:embed="rId6"/>
          <a:stretch>
            <a:fillRect/>
          </a:stretch>
        </p:blipFill>
        <p:spPr>
          <a:xfrm>
            <a:off x="8643966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>
            <a:spLocks noGrp="1"/>
          </p:cNvSpPr>
          <p:nvPr>
            <p:ph type="title"/>
          </p:nvPr>
        </p:nvSpPr>
        <p:spPr>
          <a:xfrm>
            <a:off x="457200" y="291282"/>
            <a:ext cx="8229600" cy="13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Leggi rapidamente le parole in grassetto per capire il testo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Shape 447" descr="oogway_action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143635" y="5000636"/>
            <a:ext cx="3089689" cy="1790714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Shape 448"/>
          <p:cNvSpPr txBox="1"/>
          <p:nvPr/>
        </p:nvSpPr>
        <p:spPr>
          <a:xfrm>
            <a:off x="428596" y="1857364"/>
            <a:ext cx="7540500" cy="3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14348" y="2285992"/>
            <a:ext cx="73581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 mucca fa il latte. Il latte viene conservato in bottiglie di vetro che successivamente vengono vendute al super mercato. </a:t>
            </a:r>
            <a:endParaRPr lang="it-IT" sz="3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457200" y="510263"/>
            <a:ext cx="82296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dirty="0" smtClean="0"/>
              <a:t>Da dove viene il latte ?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Shape 4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373" y="2147275"/>
            <a:ext cx="7271050" cy="434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>
            <a:spLocks noGrp="1"/>
          </p:cNvSpPr>
          <p:nvPr>
            <p:ph type="title"/>
          </p:nvPr>
        </p:nvSpPr>
        <p:spPr>
          <a:xfrm>
            <a:off x="457200" y="291282"/>
            <a:ext cx="8229600" cy="13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Leggi rapidamente le parole in grassetto per capire il testo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Shape 447" descr="oogway_action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143635" y="5000636"/>
            <a:ext cx="3089689" cy="1790714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Shape 448"/>
          <p:cNvSpPr txBox="1"/>
          <p:nvPr/>
        </p:nvSpPr>
        <p:spPr>
          <a:xfrm>
            <a:off x="428596" y="1857364"/>
            <a:ext cx="7540500" cy="3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14348" y="2285992"/>
            <a:ext cx="73581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Il passato è storia. Domani è incerto ma </a:t>
            </a:r>
            <a:r>
              <a:rPr lang="it-IT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il presente è un </a:t>
            </a:r>
            <a:r>
              <a:rPr lang="it-IT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dono</a:t>
            </a:r>
            <a:r>
              <a:rPr lang="it-IT" sz="3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</a:t>
            </a:r>
            <a:endParaRPr lang="it-IT" sz="3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it-IT" sz="3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it-IT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Ecco perché si chiama presente. </a:t>
            </a:r>
            <a:endParaRPr lang="it-IT" sz="3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457200" y="510263"/>
            <a:ext cx="82296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dirty="0" smtClean="0"/>
              <a:t>Da dove viene il latte ?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Shape 4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373" y="2147275"/>
            <a:ext cx="7271050" cy="434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>
            <a:spLocks noGrp="1"/>
          </p:cNvSpPr>
          <p:nvPr>
            <p:ph type="title"/>
          </p:nvPr>
        </p:nvSpPr>
        <p:spPr>
          <a:xfrm>
            <a:off x="457200" y="291282"/>
            <a:ext cx="8229600" cy="13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Leggi rapidamente le parole in grassetto per capire il testo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Shape 447" descr="oogway_action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143635" y="5000636"/>
            <a:ext cx="3089689" cy="1790714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Shape 448"/>
          <p:cNvSpPr txBox="1"/>
          <p:nvPr/>
        </p:nvSpPr>
        <p:spPr>
          <a:xfrm>
            <a:off x="428596" y="1857364"/>
            <a:ext cx="7540500" cy="3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C'era una volta un </a:t>
            </a:r>
            <a:r>
              <a:rPr lang="it-IT" sz="3000" b="1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bambino</a:t>
            </a:r>
            <a:r>
              <a:rPr lang="it-IT" sz="3000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, molto povero chiamato </a:t>
            </a:r>
            <a:r>
              <a:rPr lang="it-IT" sz="3000" b="1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Arlecchino</a:t>
            </a:r>
            <a:r>
              <a:rPr lang="it-IT" sz="3000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, che viveva con la sua mamma in una </a:t>
            </a:r>
            <a:r>
              <a:rPr lang="it-IT" sz="3000" b="1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misera casetta</a:t>
            </a:r>
            <a:r>
              <a:rPr lang="it-IT" sz="3000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it-IT" sz="3000" b="1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Arlecchino</a:t>
            </a:r>
            <a:r>
              <a:rPr lang="it-IT" sz="3000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 andava a scuola e, per carnevale, la </a:t>
            </a:r>
            <a:r>
              <a:rPr lang="it-IT" sz="3000" b="1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maestra</a:t>
            </a:r>
            <a:r>
              <a:rPr lang="it-IT" sz="3000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 organizzò una bella </a:t>
            </a:r>
            <a:r>
              <a:rPr lang="it-IT" sz="3000" b="1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festa</a:t>
            </a:r>
            <a:r>
              <a:rPr lang="it-IT" sz="3000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 e propose a tutti i bambini della scuola di </a:t>
            </a:r>
            <a:r>
              <a:rPr lang="it-IT" sz="3000" b="1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vestirsi in maschera.</a:t>
            </a:r>
            <a:endParaRPr sz="3000" b="1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457200" y="510263"/>
            <a:ext cx="82296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Chi è Arlecchino ?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Shape 4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373" y="2147275"/>
            <a:ext cx="7271050" cy="434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title"/>
          </p:nvPr>
        </p:nvSpPr>
        <p:spPr>
          <a:xfrm>
            <a:off x="457200" y="291282"/>
            <a:ext cx="8229600" cy="13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Leggi rapidamente le parole in grassetto per capire il testo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9" name="Shape 459" descr="oogway_action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476425" y="4644550"/>
            <a:ext cx="3756900" cy="214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Shape 460"/>
          <p:cNvSpPr txBox="1"/>
          <p:nvPr/>
        </p:nvSpPr>
        <p:spPr>
          <a:xfrm>
            <a:off x="457200" y="1964175"/>
            <a:ext cx="81486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La </a:t>
            </a:r>
            <a:r>
              <a:rPr lang="it-IT" sz="2400" b="1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tigre</a:t>
            </a:r>
            <a:r>
              <a:rPr lang="it-IT" sz="2400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 è il felino con la </a:t>
            </a:r>
            <a:r>
              <a:rPr lang="it-IT" sz="2400" b="1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più alta reputazione</a:t>
            </a:r>
            <a:r>
              <a:rPr lang="it-IT" sz="2400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 di "mangiatore di uomini", particolarmente nel </a:t>
            </a:r>
            <a:r>
              <a:rPr lang="it-IT" sz="2400" b="1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territorio indiano</a:t>
            </a:r>
            <a:r>
              <a:rPr lang="it-IT" sz="2400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. L'uomo non è parte naturale della loro dieta, tuttavia può accadere che si verifichino degli </a:t>
            </a:r>
            <a:r>
              <a:rPr lang="it-IT" sz="2400" b="1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attacchi </a:t>
            </a:r>
            <a:r>
              <a:rPr lang="it-IT" sz="2400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da parte di alcuni esemplari nei confronti di </a:t>
            </a:r>
            <a:r>
              <a:rPr lang="it-IT" sz="2400" b="1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persone</a:t>
            </a:r>
            <a:r>
              <a:rPr lang="it-IT" sz="2400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, non necessariamente legati alla vera e propria caccia in cerca di cibo, ma più semplicemente perché </a:t>
            </a:r>
            <a:r>
              <a:rPr lang="it-IT" sz="2400" b="1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si sentono minacciate</a:t>
            </a:r>
            <a:r>
              <a:rPr lang="it-IT" sz="2400" dirty="0">
                <a:solidFill>
                  <a:srgbClr val="222222"/>
                </a:solidFill>
                <a:highlight>
                  <a:srgbClr val="FFFFFF"/>
                </a:highlight>
                <a:latin typeface="Verdana" pitchFamily="34" charset="0"/>
                <a:ea typeface="Verdana" pitchFamily="34" charset="0"/>
                <a:cs typeface="Verdana" pitchFamily="34" charset="0"/>
              </a:rPr>
              <a:t> o per difendere il loro territorio.</a:t>
            </a:r>
            <a:endParaRPr sz="24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Shape 4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373" y="2147275"/>
            <a:ext cx="7271050" cy="434452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Shape 466"/>
          <p:cNvSpPr txBox="1">
            <a:spLocks noGrp="1"/>
          </p:cNvSpPr>
          <p:nvPr>
            <p:ph type="title"/>
          </p:nvPr>
        </p:nvSpPr>
        <p:spPr>
          <a:xfrm>
            <a:off x="596100" y="526913"/>
            <a:ext cx="82296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La tigre attacca l’uomo ?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title"/>
          </p:nvPr>
        </p:nvSpPr>
        <p:spPr>
          <a:xfrm>
            <a:off x="457200" y="291282"/>
            <a:ext cx="8229600" cy="13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3600" dirty="0"/>
              <a:t>Leggi rapidamente le parole in grassetto per capire il testo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9" name="Shape 459" descr="oogway_action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476425" y="4644550"/>
            <a:ext cx="3756900" cy="21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8029604" cy="1785950"/>
          </a:xfrm>
        </p:spPr>
        <p:txBody>
          <a:bodyPr/>
          <a:lstStyle/>
          <a:p>
            <a:r>
              <a:rPr lang="it-IT" sz="4800" dirty="0" smtClean="0">
                <a:solidFill>
                  <a:srgbClr val="FF0000"/>
                </a:solidFill>
                <a:latin typeface="Kung Fu Panda" pitchFamily="2" charset="0"/>
              </a:rPr>
              <a:t>OTTIMO !! </a:t>
            </a:r>
            <a:br>
              <a:rPr lang="it-IT" sz="4800" dirty="0" smtClean="0">
                <a:solidFill>
                  <a:srgbClr val="FF0000"/>
                </a:solidFill>
                <a:latin typeface="Kung Fu Panda" pitchFamily="2" charset="0"/>
              </a:rPr>
            </a:br>
            <a:r>
              <a:rPr lang="it-IT" sz="3600" dirty="0" smtClean="0">
                <a:solidFill>
                  <a:srgbClr val="FF0000"/>
                </a:solidFill>
                <a:latin typeface="Kung Fu Panda" pitchFamily="2" charset="0"/>
              </a:rPr>
              <a:t>Hai ottenuto la pergamena del drago !</a:t>
            </a:r>
            <a:endParaRPr lang="it-IT" sz="4800" dirty="0">
              <a:solidFill>
                <a:srgbClr val="FF0000"/>
              </a:solidFill>
              <a:latin typeface="Kung Fu Panda" pitchFamily="2" charset="0"/>
            </a:endParaRPr>
          </a:p>
        </p:txBody>
      </p:sp>
      <p:pic>
        <p:nvPicPr>
          <p:cNvPr id="4" name="Master Shifu Getting the Dragon Scroll _ Kung Fu Pand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" y="2714620"/>
            <a:ext cx="9144003" cy="4143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 descr="Master_Viper_(from_Kung_Fu_Panda)_as_Backpack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2942" y="4221088"/>
            <a:ext cx="2376264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 descr="02_Tigress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4221088"/>
            <a:ext cx="3048000" cy="238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 descr="Monkey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9792" y="3980657"/>
            <a:ext cx="2638095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 descr="kung-fu-panda_manti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39225" y="330074"/>
            <a:ext cx="3204775" cy="221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 descr="eaeb1192-398c-49e3-9504-43dd9d0753e7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11753" y="2777970"/>
            <a:ext cx="2232247" cy="210531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428596" y="428604"/>
            <a:ext cx="5643602" cy="313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>
                <a:solidFill>
                  <a:srgbClr val="FF0000"/>
                </a:solidFill>
                <a:latin typeface="Kung Fu Panda" pitchFamily="2" charset="0"/>
                <a:sym typeface="Arial"/>
              </a:rPr>
              <a:t>Al villaggio sono conosciuti come i 5 CICLONI !!</a:t>
            </a:r>
            <a:endParaRPr sz="2000">
              <a:latin typeface="Kung Fu Panda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215370" cy="4572032"/>
          </a:xfrm>
        </p:spPr>
        <p:txBody>
          <a:bodyPr/>
          <a:lstStyle/>
          <a:p>
            <a:r>
              <a:rPr lang="it-IT" sz="3600" dirty="0" smtClean="0">
                <a:solidFill>
                  <a:srgbClr val="FF0000"/>
                </a:solidFill>
                <a:latin typeface="Kung Fu Panda" pitchFamily="2" charset="0"/>
              </a:rPr>
              <a:t>Leggi </a:t>
            </a:r>
            <a:r>
              <a:rPr lang="it-IT" sz="3600" dirty="0" err="1" smtClean="0">
                <a:solidFill>
                  <a:srgbClr val="FF0000"/>
                </a:solidFill>
                <a:latin typeface="Kung Fu Panda" pitchFamily="2" charset="0"/>
              </a:rPr>
              <a:t>piu</a:t>
            </a:r>
            <a:r>
              <a:rPr lang="it-IT" sz="3600" dirty="0" smtClean="0">
                <a:solidFill>
                  <a:srgbClr val="FF0000"/>
                </a:solidFill>
                <a:latin typeface="Kung Fu Panda" pitchFamily="2" charset="0"/>
              </a:rPr>
              <a:t> velocemente che puoi !</a:t>
            </a:r>
            <a:br>
              <a:rPr lang="it-IT" sz="3600" dirty="0" smtClean="0">
                <a:solidFill>
                  <a:srgbClr val="FF0000"/>
                </a:solidFill>
                <a:latin typeface="Kung Fu Panda" pitchFamily="2" charset="0"/>
              </a:rPr>
            </a:br>
            <a:r>
              <a:rPr lang="it-IT" sz="3600" dirty="0" smtClean="0">
                <a:solidFill>
                  <a:srgbClr val="FF0000"/>
                </a:solidFill>
                <a:latin typeface="Kung Fu Panda" pitchFamily="2" charset="0"/>
              </a:rPr>
              <a:t/>
            </a:r>
            <a:br>
              <a:rPr lang="it-IT" sz="3600" dirty="0" smtClean="0">
                <a:solidFill>
                  <a:srgbClr val="FF0000"/>
                </a:solidFill>
                <a:latin typeface="Kung Fu Panda" pitchFamily="2" charset="0"/>
              </a:rPr>
            </a:br>
            <a:r>
              <a:rPr lang="it-IT" sz="3600" dirty="0" smtClean="0">
                <a:solidFill>
                  <a:srgbClr val="FF0000"/>
                </a:solidFill>
                <a:latin typeface="Kung Fu Panda" pitchFamily="2" charset="0"/>
              </a:rPr>
              <a:t>Sconfiggi Tai </a:t>
            </a:r>
            <a:r>
              <a:rPr lang="it-IT" sz="3600" dirty="0" err="1" smtClean="0">
                <a:solidFill>
                  <a:srgbClr val="FF0000"/>
                </a:solidFill>
                <a:latin typeface="Kung Fu Panda" pitchFamily="2" charset="0"/>
              </a:rPr>
              <a:t>Lung</a:t>
            </a:r>
            <a:r>
              <a:rPr lang="it-IT" sz="3600" dirty="0" smtClean="0">
                <a:solidFill>
                  <a:srgbClr val="FF0000"/>
                </a:solidFill>
                <a:latin typeface="Kung Fu Panda" pitchFamily="2" charset="0"/>
              </a:rPr>
              <a:t> e riporta la pace nella valle!</a:t>
            </a:r>
            <a:endParaRPr lang="it-IT" sz="3600" dirty="0">
              <a:solidFill>
                <a:srgbClr val="FF0000"/>
              </a:solidFill>
              <a:latin typeface="Kung Fu Pand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tai lu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857499"/>
            <a:ext cx="7000875" cy="4000501"/>
          </a:xfrm>
          <a:prstGeom prst="rect">
            <a:avLst/>
          </a:prstGeom>
          <a:noFill/>
        </p:spPr>
      </p:pic>
      <p:pic>
        <p:nvPicPr>
          <p:cNvPr id="5" name="_gp9a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143768" y="285728"/>
            <a:ext cx="1643074" cy="173435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71472" y="571480"/>
            <a:ext cx="5715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Leggi le queste parole in 10 secondi</a:t>
            </a:r>
          </a:p>
          <a:p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Ogni frase deve finire prima dello zero</a:t>
            </a:r>
          </a:p>
          <a:p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Tai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Lung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è molto veloce</a:t>
            </a:r>
          </a:p>
          <a:p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Il Panda dovrà cavarsela da solo</a:t>
            </a:r>
          </a:p>
          <a:p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ng Fu Panda - Po scimmiotta Shifu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Riconosci </a:t>
            </a:r>
            <a:r>
              <a:rPr lang="it-IT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 cinque cicloni?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Shape 146" descr="02_Tigress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1628800"/>
            <a:ext cx="4752528" cy="331696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611560" y="5085184"/>
            <a:ext cx="3096344" cy="646331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Maestro Tigre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4932040" y="2132856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6156176" y="2708920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5508104" y="4725144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6732240" y="3789040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7884368" y="3212976"/>
            <a:ext cx="7200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festa">
            <a:hlinkClick r:id="" action="ppaction://media"/>
          </p:cNvPr>
          <p:cNvPicPr>
            <a:picLocks noRot="1" noChangeAspect="1"/>
          </p:cNvPicPr>
          <p:nvPr>
            <a:wavAudioFile r:embed="rId1" name="festa"/>
          </p:nvPr>
        </p:nvPicPr>
        <p:blipFill>
          <a:blip r:embed="rId5"/>
          <a:stretch>
            <a:fillRect/>
          </a:stretch>
        </p:blipFill>
        <p:spPr>
          <a:xfrm>
            <a:off x="8572528" y="51435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1237</Words>
  <PresentationFormat>Presentazione su schermo (4:3)</PresentationFormat>
  <Paragraphs>511</Paragraphs>
  <Slides>71</Slides>
  <Notes>60</Notes>
  <HiddenSlides>0</HiddenSlides>
  <MMClips>19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79" baseType="lpstr">
      <vt:lpstr>Arial</vt:lpstr>
      <vt:lpstr>Kung Fu Panda</vt:lpstr>
      <vt:lpstr>Calibri</vt:lpstr>
      <vt:lpstr>Snap ITC</vt:lpstr>
      <vt:lpstr>Kung</vt:lpstr>
      <vt:lpstr>Caveat</vt:lpstr>
      <vt:lpstr>Verdana</vt:lpstr>
      <vt:lpstr>Tema di Office</vt:lpstr>
      <vt:lpstr>Kung Fu Panda  training di lettura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Riconosci i  cinque cicloni? 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Massima concentrazione!!!</vt:lpstr>
      <vt:lpstr>Aiuta il maestro Shifu a riconoscere tutte le letterine “e”. Contale e dicci quante sono ?</vt:lpstr>
      <vt:lpstr>Diapositiva 30</vt:lpstr>
      <vt:lpstr>Diapositiva 31</vt:lpstr>
      <vt:lpstr>Ora prova con le atre letterine come “b” di “bolle”…</vt:lpstr>
      <vt:lpstr>Diapositiva 33</vt:lpstr>
      <vt:lpstr>Diapositiva 34</vt:lpstr>
      <vt:lpstr>Ora prova con le atre letterine come “d” di “donna”…</vt:lpstr>
      <vt:lpstr>Diapositiva 36</vt:lpstr>
      <vt:lpstr>Diapositiva 37</vt:lpstr>
      <vt:lpstr>Ora prova con le atre letterine come “p” di “pantaloni”…</vt:lpstr>
      <vt:lpstr>Diapositiva 39</vt:lpstr>
      <vt:lpstr>Trova le “P”</vt:lpstr>
      <vt:lpstr>Ora prova con le “P”</vt:lpstr>
      <vt:lpstr>Diapositiva 42</vt:lpstr>
      <vt:lpstr>Trova le parole che iniziano con  queste sillabe</vt:lpstr>
      <vt:lpstr>Ora senza immagini…</vt:lpstr>
      <vt:lpstr>Ora senza immagini…</vt:lpstr>
      <vt:lpstr>Rapid Automatizing Naming Leggi velocemente le parole per accedere alla pergamena del drago.</vt:lpstr>
      <vt:lpstr>Diapositiva 47</vt:lpstr>
      <vt:lpstr>Diapositiva 48</vt:lpstr>
      <vt:lpstr>Diapositiva 49</vt:lpstr>
      <vt:lpstr>Sei veloce come Maestro Tigre ?? Leggi le parole qui sotto, sono sempre le stesse.</vt:lpstr>
      <vt:lpstr>Ancora! 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Il maestro Tartaruga </vt:lpstr>
      <vt:lpstr>Leggi rapidamente le parole in grassetto per capire il testo</vt:lpstr>
      <vt:lpstr>Da dove viene il latte ?</vt:lpstr>
      <vt:lpstr>Leggi rapidamente le parole in grassetto per capire il testo</vt:lpstr>
      <vt:lpstr>Da dove viene il latte ?</vt:lpstr>
      <vt:lpstr>Leggi rapidamente le parole in grassetto per capire il testo</vt:lpstr>
      <vt:lpstr>Chi è Arlecchino ?</vt:lpstr>
      <vt:lpstr>Leggi rapidamente le parole in grassetto per capire il testo</vt:lpstr>
      <vt:lpstr>La tigre attacca l’uomo ?</vt:lpstr>
      <vt:lpstr>Leggi rapidamente le parole in grassetto per capire il testo</vt:lpstr>
      <vt:lpstr>OTTIMO !!  Hai ottenuto la pergamena del drago !</vt:lpstr>
      <vt:lpstr>Leggi piu velocemente che puoi !  Sconfiggi Tai Lung e riporta la pace nella valle!</vt:lpstr>
      <vt:lpstr>Diapositiva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Kung fu Panda Training di Lettura</dc:title>
  <cp:lastModifiedBy>Utente</cp:lastModifiedBy>
  <cp:revision>41</cp:revision>
  <dcterms:modified xsi:type="dcterms:W3CDTF">2019-06-06T16:43:46Z</dcterms:modified>
</cp:coreProperties>
</file>