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90" r:id="rId5"/>
    <p:sldId id="262" r:id="rId6"/>
    <p:sldId id="265" r:id="rId7"/>
    <p:sldId id="264" r:id="rId8"/>
    <p:sldId id="266" r:id="rId9"/>
    <p:sldId id="263" r:id="rId10"/>
    <p:sldId id="267" r:id="rId11"/>
    <p:sldId id="268" r:id="rId12"/>
    <p:sldId id="287" r:id="rId13"/>
    <p:sldId id="269" r:id="rId14"/>
    <p:sldId id="270" r:id="rId15"/>
    <p:sldId id="291" r:id="rId16"/>
    <p:sldId id="286" r:id="rId17"/>
    <p:sldId id="271" r:id="rId18"/>
    <p:sldId id="272" r:id="rId19"/>
    <p:sldId id="273" r:id="rId20"/>
    <p:sldId id="274" r:id="rId21"/>
    <p:sldId id="288" r:id="rId22"/>
  </p:sldIdLst>
  <p:sldSz cx="9906000" cy="6858000" type="A4"/>
  <p:notesSz cx="6858000" cy="9144000"/>
  <p:defaultTextStyle>
    <a:defPPr>
      <a:defRPr lang="it-IT"/>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02" autoAdjust="0"/>
    <p:restoredTop sz="96442" autoAdjust="0"/>
  </p:normalViewPr>
  <p:slideViewPr>
    <p:cSldViewPr>
      <p:cViewPr varScale="1">
        <p:scale>
          <a:sx n="76" d="100"/>
          <a:sy n="76" d="100"/>
        </p:scale>
        <p:origin x="-210" y="-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7"/>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6"/>
          </a:xfrm>
        </p:spPr>
        <p:txBody>
          <a:bodyPr anchor="t"/>
          <a:lstStyle>
            <a:lvl1pPr algn="l">
              <a:defRPr sz="45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4"/>
            <a:ext cx="437687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2" y="1535114"/>
            <a:ext cx="437859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2" y="273051"/>
            <a:ext cx="3259006" cy="1162050"/>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0"/>
            <a:ext cx="5537729"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2" y="1435101"/>
            <a:ext cx="3259006"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910BAB-1D9D-4D9A-AE55-86FC6EFAEF45}" type="datetimeFigureOut">
              <a:rPr lang="it-IT" smtClean="0"/>
              <a:pPr/>
              <a:t>30/01/2019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103163" tIns="51581" rIns="103163" bIns="51581"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95300" y="1600200"/>
            <a:ext cx="8915400" cy="4525963"/>
          </a:xfrm>
          <a:prstGeom prst="rect">
            <a:avLst/>
          </a:prstGeom>
        </p:spPr>
        <p:txBody>
          <a:bodyPr vert="horz" lIns="103163" tIns="51581" rIns="103163" bIns="51581"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95300" y="6356352"/>
            <a:ext cx="2311400" cy="365125"/>
          </a:xfrm>
          <a:prstGeom prst="rect">
            <a:avLst/>
          </a:prstGeom>
        </p:spPr>
        <p:txBody>
          <a:bodyPr vert="horz" lIns="103163" tIns="51581" rIns="103163" bIns="51581" rtlCol="0" anchor="ctr"/>
          <a:lstStyle>
            <a:lvl1pPr algn="l">
              <a:defRPr sz="1400">
                <a:solidFill>
                  <a:schemeClr val="tx1">
                    <a:tint val="75000"/>
                  </a:schemeClr>
                </a:solidFill>
              </a:defRPr>
            </a:lvl1pPr>
          </a:lstStyle>
          <a:p>
            <a:fld id="{E0910BAB-1D9D-4D9A-AE55-86FC6EFAEF45}" type="datetimeFigureOut">
              <a:rPr lang="it-IT" smtClean="0"/>
              <a:pPr/>
              <a:t>30/01/2019</a:t>
            </a:fld>
            <a:endParaRPr lang="it-IT"/>
          </a:p>
        </p:txBody>
      </p:sp>
      <p:sp>
        <p:nvSpPr>
          <p:cNvPr id="5" name="Segnaposto piè di pagina 4"/>
          <p:cNvSpPr>
            <a:spLocks noGrp="1"/>
          </p:cNvSpPr>
          <p:nvPr>
            <p:ph type="ftr" sz="quarter" idx="3"/>
          </p:nvPr>
        </p:nvSpPr>
        <p:spPr>
          <a:xfrm>
            <a:off x="3384550" y="6356352"/>
            <a:ext cx="3136900" cy="365125"/>
          </a:xfrm>
          <a:prstGeom prst="rect">
            <a:avLst/>
          </a:prstGeom>
        </p:spPr>
        <p:txBody>
          <a:bodyPr vert="horz" lIns="103163" tIns="51581" rIns="103163" bIns="51581" rtlCol="0" anchor="ctr"/>
          <a:lstStyle>
            <a:lvl1pPr algn="ctr">
              <a:defRPr sz="14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099300" y="6356352"/>
            <a:ext cx="2311400" cy="365125"/>
          </a:xfrm>
          <a:prstGeom prst="rect">
            <a:avLst/>
          </a:prstGeom>
        </p:spPr>
        <p:txBody>
          <a:bodyPr vert="horz" lIns="103163" tIns="51581" rIns="103163" bIns="51581" rtlCol="0" anchor="ctr"/>
          <a:lstStyle>
            <a:lvl1pPr algn="r">
              <a:defRPr sz="1400">
                <a:solidFill>
                  <a:schemeClr val="tx1">
                    <a:tint val="75000"/>
                  </a:schemeClr>
                </a:solidFill>
              </a:defRPr>
            </a:lvl1pPr>
          </a:lstStyle>
          <a:p>
            <a:fld id="{97BA1FF8-2330-49F3-B482-8A9D3BECDA0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1626" rtl="0" eaLnBrk="1" latinLnBrk="0" hangingPunct="1">
        <a:spcBef>
          <a:spcPct val="0"/>
        </a:spcBef>
        <a:buNone/>
        <a:defRPr sz="5000" kern="1200">
          <a:solidFill>
            <a:schemeClr val="tx1"/>
          </a:solidFill>
          <a:latin typeface="+mj-lt"/>
          <a:ea typeface="+mj-ea"/>
          <a:cs typeface="+mj-cs"/>
        </a:defRPr>
      </a:lvl1pPr>
    </p:titleStyle>
    <p:bodyStyle>
      <a:lvl1pPr marL="386860" indent="-386860" algn="l" defTabSz="1031626"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8196" indent="-322383" algn="l" defTabSz="103162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it-IT"/>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audio" Target="../media/audio3.wav"/><Relationship Id="rId2" Type="http://schemas.openxmlformats.org/officeDocument/2006/relationships/audio" Target="file:///C:\Users\Utente\Downloads\Timeline.mp3" TargetMode="External"/><Relationship Id="rId1"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2.wav"/><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Utente\Downloads\The%20Sword%20in%20the%20Stone%2028%20--%20Arthur%20the%20Chosen%20One.mp3"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5282" y="214290"/>
            <a:ext cx="8420100" cy="3500462"/>
          </a:xfrm>
        </p:spPr>
        <p:txBody>
          <a:bodyPr>
            <a:normAutofit/>
          </a:bodyPr>
          <a:lstStyle/>
          <a:p>
            <a:r>
              <a:rPr lang="it-IT" dirty="0" smtClean="0">
                <a:latin typeface="Biancoenero Bold" pitchFamily="50" charset="0"/>
              </a:rPr>
              <a:t>Power books</a:t>
            </a:r>
            <a:r>
              <a:rPr lang="it-IT" dirty="0" smtClean="0"/>
              <a:t/>
            </a:r>
            <a:br>
              <a:rPr lang="it-IT" dirty="0" smtClean="0"/>
            </a:br>
            <a:r>
              <a:rPr lang="it-IT" sz="2000" dirty="0" smtClean="0">
                <a:latin typeface="Biancoenero Bold" pitchFamily="50" charset="0"/>
              </a:rPr>
              <a:t>Audiolibri ad alta leggibilità</a:t>
            </a:r>
            <a:r>
              <a:rPr lang="it-IT" sz="3200" dirty="0" smtClean="0">
                <a:latin typeface="Biancoenero Bold" pitchFamily="50" charset="0"/>
              </a:rPr>
              <a:t/>
            </a:r>
            <a:br>
              <a:rPr lang="it-IT" sz="3200" dirty="0" smtClean="0">
                <a:latin typeface="Biancoenero Bold" pitchFamily="50" charset="0"/>
              </a:rPr>
            </a:br>
            <a:r>
              <a:rPr lang="it-IT" sz="3200" dirty="0">
                <a:latin typeface="Biancoenero Bold" pitchFamily="50" charset="0"/>
              </a:rPr>
              <a:t/>
            </a:r>
            <a:br>
              <a:rPr lang="it-IT" sz="3200" dirty="0">
                <a:latin typeface="Biancoenero Bold" pitchFamily="50" charset="0"/>
              </a:rPr>
            </a:br>
            <a:r>
              <a:rPr lang="it-IT" sz="3200" dirty="0"/>
              <a:t/>
            </a:r>
            <a:br>
              <a:rPr lang="it-IT" sz="3200" dirty="0"/>
            </a:br>
            <a:r>
              <a:rPr lang="it-IT" sz="3200" dirty="0" smtClean="0"/>
              <a:t/>
            </a:r>
            <a:br>
              <a:rPr lang="it-IT" sz="3200" dirty="0" smtClean="0"/>
            </a:br>
            <a:endParaRPr lang="it-IT" dirty="0"/>
          </a:p>
        </p:txBody>
      </p:sp>
      <p:sp>
        <p:nvSpPr>
          <p:cNvPr id="4" name="CasellaDiTesto 3"/>
          <p:cNvSpPr txBox="1"/>
          <p:nvPr/>
        </p:nvSpPr>
        <p:spPr>
          <a:xfrm>
            <a:off x="6096008" y="1785926"/>
            <a:ext cx="3143272" cy="2502873"/>
          </a:xfrm>
          <a:prstGeom prst="rect">
            <a:avLst/>
          </a:prstGeom>
          <a:noFill/>
          <a:ln>
            <a:solidFill>
              <a:schemeClr val="tx1"/>
            </a:solidFill>
          </a:ln>
        </p:spPr>
        <p:txBody>
          <a:bodyPr wrap="square" rtlCol="0">
            <a:spAutoFit/>
          </a:bodyPr>
          <a:lstStyle/>
          <a:p>
            <a:pPr algn="ctr"/>
            <a:r>
              <a:rPr lang="it-IT" sz="2400" dirty="0" smtClean="0">
                <a:latin typeface="Biancoenero Bold" pitchFamily="50" charset="0"/>
              </a:rPr>
              <a:t>Clicca il simbolo  </a:t>
            </a:r>
          </a:p>
          <a:p>
            <a:pPr algn="ctr"/>
            <a:endParaRPr lang="it-IT" sz="2400" dirty="0" smtClean="0">
              <a:latin typeface="Biancoenero Bold" pitchFamily="50" charset="0"/>
            </a:endParaRPr>
          </a:p>
          <a:p>
            <a:pPr algn="ctr"/>
            <a:endParaRPr lang="it-IT" sz="2400" dirty="0">
              <a:latin typeface="Biancoenero Bold" pitchFamily="50" charset="0"/>
            </a:endParaRPr>
          </a:p>
          <a:p>
            <a:pPr algn="ctr"/>
            <a:r>
              <a:rPr lang="it-IT" sz="2400" dirty="0" smtClean="0">
                <a:latin typeface="Biancoenero Bold" pitchFamily="50" charset="0"/>
              </a:rPr>
              <a:t>per il racconto vocale</a:t>
            </a:r>
          </a:p>
          <a:p>
            <a:endParaRPr lang="it-IT" sz="3200" dirty="0"/>
          </a:p>
        </p:txBody>
      </p:sp>
      <p:pic>
        <p:nvPicPr>
          <p:cNvPr id="5" name="pag 1">
            <a:hlinkClick r:id="" action="ppaction://media"/>
          </p:cNvPr>
          <p:cNvPicPr>
            <a:picLocks noRot="1" noChangeAspect="1"/>
          </p:cNvPicPr>
          <p:nvPr>
            <a:wavAudioFile r:embed="rId1" name="pag 1"/>
          </p:nvPr>
        </p:nvPicPr>
        <p:blipFill>
          <a:blip r:embed="rId5"/>
          <a:stretch>
            <a:fillRect/>
          </a:stretch>
        </p:blipFill>
        <p:spPr>
          <a:xfrm>
            <a:off x="7453330" y="2357430"/>
            <a:ext cx="523844" cy="523844"/>
          </a:xfrm>
          <a:prstGeom prst="rect">
            <a:avLst/>
          </a:prstGeom>
        </p:spPr>
      </p:pic>
      <p:sp>
        <p:nvSpPr>
          <p:cNvPr id="6" name="CasellaDiTesto 5"/>
          <p:cNvSpPr txBox="1"/>
          <p:nvPr/>
        </p:nvSpPr>
        <p:spPr>
          <a:xfrm>
            <a:off x="666720" y="1785926"/>
            <a:ext cx="3143272" cy="2531462"/>
          </a:xfrm>
          <a:prstGeom prst="rect">
            <a:avLst/>
          </a:prstGeom>
          <a:noFill/>
          <a:ln>
            <a:solidFill>
              <a:schemeClr val="tx1"/>
            </a:solidFill>
          </a:ln>
        </p:spPr>
        <p:txBody>
          <a:bodyPr wrap="square" rtlCol="0">
            <a:spAutoFit/>
          </a:bodyPr>
          <a:lstStyle/>
          <a:p>
            <a:pPr algn="ctr"/>
            <a:r>
              <a:rPr lang="it-IT" sz="2400" dirty="0" smtClean="0">
                <a:latin typeface="Biancoenero Bold" pitchFamily="50" charset="0"/>
              </a:rPr>
              <a:t>Clicca il simbolo </a:t>
            </a:r>
          </a:p>
          <a:p>
            <a:pPr algn="ctr"/>
            <a:endParaRPr lang="it-IT" sz="2400" dirty="0" smtClean="0">
              <a:latin typeface="Biancoenero Bold" pitchFamily="50" charset="0"/>
            </a:endParaRPr>
          </a:p>
          <a:p>
            <a:pPr algn="ctr"/>
            <a:endParaRPr lang="it-IT" sz="2400" dirty="0">
              <a:latin typeface="Biancoenero Bold" pitchFamily="50" charset="0"/>
            </a:endParaRPr>
          </a:p>
          <a:p>
            <a:pPr algn="ctr"/>
            <a:r>
              <a:rPr lang="it-IT" sz="2400" dirty="0" smtClean="0">
                <a:latin typeface="Biancoenero Bold" pitchFamily="50" charset="0"/>
              </a:rPr>
              <a:t>Per far apparire il testo</a:t>
            </a:r>
          </a:p>
          <a:p>
            <a:pPr algn="ctr"/>
            <a:endParaRPr lang="it-IT" sz="1050" dirty="0" smtClean="0">
              <a:latin typeface="Biancoenero Bold" pitchFamily="50" charset="0"/>
            </a:endParaRPr>
          </a:p>
          <a:p>
            <a:endParaRPr lang="it-IT" sz="2400" dirty="0">
              <a:latin typeface="Biancoenero Bold" pitchFamily="50" charset="0"/>
            </a:endParaRPr>
          </a:p>
        </p:txBody>
      </p:sp>
      <p:sp>
        <p:nvSpPr>
          <p:cNvPr id="7" name="Rettangolo 6"/>
          <p:cNvSpPr/>
          <p:nvPr/>
        </p:nvSpPr>
        <p:spPr>
          <a:xfrm>
            <a:off x="3809992" y="5214950"/>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Biancoenero Bold" pitchFamily="50" charset="0"/>
              </a:rPr>
              <a:t>INIZIA</a:t>
            </a:r>
            <a:endParaRPr lang="it-IT" dirty="0">
              <a:latin typeface="Biancoenero Bold" pitchFamily="50" charset="0"/>
            </a:endParaRPr>
          </a:p>
        </p:txBody>
      </p:sp>
      <p:pic>
        <p:nvPicPr>
          <p:cNvPr id="8" name="Timeline.mp3">
            <a:hlinkClick r:id="" action="ppaction://media"/>
          </p:cNvPr>
          <p:cNvPicPr>
            <a:picLocks noRot="1" noChangeAspect="1"/>
          </p:cNvPicPr>
          <p:nvPr>
            <a:audioFile r:link="rId2"/>
          </p:nvPr>
        </p:nvPicPr>
        <p:blipFill>
          <a:blip r:embed="rId6"/>
          <a:stretch>
            <a:fillRect/>
          </a:stretch>
        </p:blipFill>
        <p:spPr>
          <a:xfrm>
            <a:off x="9096404" y="428604"/>
            <a:ext cx="304800" cy="304800"/>
          </a:xfrm>
          <a:prstGeom prst="rect">
            <a:avLst/>
          </a:prstGeom>
        </p:spPr>
      </p:pic>
      <p:pic>
        <p:nvPicPr>
          <p:cNvPr id="9" name="Picture 4" descr="Immagine correlata">
            <a:hlinkClick r:id="" action="ppaction://noaction">
              <a:snd r:embed="rId7" name="click.wav" builtIn="1"/>
            </a:hlinkClick>
          </p:cNvPr>
          <p:cNvPicPr>
            <a:picLocks noChangeAspect="1" noChangeArrowheads="1"/>
          </p:cNvPicPr>
          <p:nvPr/>
        </p:nvPicPr>
        <p:blipFill>
          <a:blip r:embed="rId8" cstate="print"/>
          <a:srcRect/>
          <a:stretch>
            <a:fillRect/>
          </a:stretch>
        </p:blipFill>
        <p:spPr bwMode="auto">
          <a:xfrm>
            <a:off x="1952604" y="2285992"/>
            <a:ext cx="571504" cy="571504"/>
          </a:xfrm>
          <a:prstGeom prst="rect">
            <a:avLst/>
          </a:prstGeom>
          <a:noFill/>
        </p:spPr>
      </p:pic>
      <p:pic>
        <p:nvPicPr>
          <p:cNvPr id="31746" name="Picture 2" descr="Visualizza immagine di origine"/>
          <p:cNvPicPr>
            <a:picLocks noChangeAspect="1" noChangeArrowheads="1"/>
          </p:cNvPicPr>
          <p:nvPr/>
        </p:nvPicPr>
        <p:blipFill>
          <a:blip r:embed="rId9"/>
          <a:srcRect/>
          <a:stretch>
            <a:fillRect/>
          </a:stretch>
        </p:blipFill>
        <p:spPr bwMode="auto">
          <a:xfrm>
            <a:off x="5738818" y="4214818"/>
            <a:ext cx="2380137" cy="2643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p:cBhvr override="childStyle">
                                        <p:cTn id="6" dur="1000" autoRev="1" fill="hold"/>
                                        <p:tgtEl>
                                          <p:spTgt spid="7"/>
                                        </p:tgtEl>
                                        <p:attrNameLst>
                                          <p:attrName>style.color</p:attrName>
                                        </p:attrNameLst>
                                      </p:cBhvr>
                                      <p:to>
                                        <a:schemeClr val="bg1"/>
                                      </p:to>
                                    </p:animClr>
                                    <p:animClr clrSpc="rgb">
                                      <p:cBhvr>
                                        <p:cTn id="7" dur="1000" autoRev="1" fill="hold"/>
                                        <p:tgtEl>
                                          <p:spTgt spid="7"/>
                                        </p:tgtEl>
                                        <p:attrNameLst>
                                          <p:attrName>fillcolor</p:attrName>
                                        </p:attrNameLst>
                                      </p:cBhvr>
                                      <p:to>
                                        <a:schemeClr val="bg1"/>
                                      </p:to>
                                    </p:animClr>
                                    <p:set>
                                      <p:cBhvr>
                                        <p:cTn id="8" dur="1000" autoRev="1" fill="hold"/>
                                        <p:tgtEl>
                                          <p:spTgt spid="7"/>
                                        </p:tgtEl>
                                        <p:attrNameLst>
                                          <p:attrName>fill.type</p:attrName>
                                        </p:attrNameLst>
                                      </p:cBhvr>
                                      <p:to>
                                        <p:strVal val="solid"/>
                                      </p:to>
                                    </p:set>
                                    <p:set>
                                      <p:cBhvr>
                                        <p:cTn id="9" dur="1000" autoRev="1" fill="hold"/>
                                        <p:tgtEl>
                                          <p:spTgt spid="7"/>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442201" fill="hold"/>
                                        <p:tgtEl>
                                          <p:spTgt spid="8"/>
                                        </p:tgtEl>
                                      </p:cBhvr>
                                    </p:cmd>
                                  </p:childTnLst>
                                </p:cTn>
                              </p:par>
                              <p:par>
                                <p:cTn id="12" presetID="27" presetClass="emph" presetSubtype="0" fill="hold" grpId="0" nodeType="withEffect">
                                  <p:stCondLst>
                                    <p:cond delay="0"/>
                                  </p:stCondLst>
                                  <p:childTnLst>
                                    <p:animClr clrSpc="rgb">
                                      <p:cBhvr override="childStyle">
                                        <p:cTn id="13" dur="250" autoRev="1" fill="hold"/>
                                        <p:tgtEl>
                                          <p:spTgt spid="2"/>
                                        </p:tgtEl>
                                        <p:attrNameLst>
                                          <p:attrName>style.color</p:attrName>
                                        </p:attrNameLst>
                                      </p:cBhvr>
                                      <p:to>
                                        <a:schemeClr val="bg1"/>
                                      </p:to>
                                    </p:animClr>
                                    <p:animClr clrSpc="rgb">
                                      <p:cBhvr>
                                        <p:cTn id="14" dur="250" autoRev="1" fill="hold"/>
                                        <p:tgtEl>
                                          <p:spTgt spid="2"/>
                                        </p:tgtEl>
                                        <p:attrNameLst>
                                          <p:attrName>fillcolor</p:attrName>
                                        </p:attrNameLst>
                                      </p:cBhvr>
                                      <p:to>
                                        <a:schemeClr val="bg1"/>
                                      </p:to>
                                    </p:animClr>
                                    <p:set>
                                      <p:cBhvr>
                                        <p:cTn id="15" dur="250" autoRev="1" fill="hold"/>
                                        <p:tgtEl>
                                          <p:spTgt spid="2"/>
                                        </p:tgtEl>
                                        <p:attrNameLst>
                                          <p:attrName>fill.type</p:attrName>
                                        </p:attrNameLst>
                                      </p:cBhvr>
                                      <p:to>
                                        <p:strVal val="solid"/>
                                      </p:to>
                                    </p:set>
                                    <p:set>
                                      <p:cBhvr>
                                        <p:cTn id="16" dur="250" autoRev="1" fill="hold"/>
                                        <p:tgtEl>
                                          <p:spTgt spid="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3551"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showWhenStopped="0">
                <p:cTn id="2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isualizza immagine di origine"/>
          <p:cNvPicPr>
            <a:picLocks noChangeAspect="1" noChangeArrowheads="1"/>
          </p:cNvPicPr>
          <p:nvPr/>
        </p:nvPicPr>
        <p:blipFill>
          <a:blip r:embed="rId3"/>
          <a:srcRect/>
          <a:stretch>
            <a:fillRect/>
          </a:stretch>
        </p:blipFill>
        <p:spPr bwMode="auto">
          <a:xfrm>
            <a:off x="0" y="0"/>
            <a:ext cx="9906000" cy="5398014"/>
          </a:xfrm>
          <a:prstGeom prst="rect">
            <a:avLst/>
          </a:prstGeom>
          <a:noFill/>
        </p:spPr>
      </p:pic>
      <p:sp>
        <p:nvSpPr>
          <p:cNvPr id="5" name="CasellaDiTesto 4"/>
          <p:cNvSpPr txBox="1"/>
          <p:nvPr/>
        </p:nvSpPr>
        <p:spPr>
          <a:xfrm>
            <a:off x="238092" y="5500702"/>
            <a:ext cx="9263162"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Intanto Madame, il topolino Groviera e il cavallo Frou-Frou si accorgono che i gattini sono spariti.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srcRect l="29282" t="21056" r="28990" b="35480"/>
          <a:stretch>
            <a:fillRect/>
          </a:stretch>
        </p:blipFill>
        <p:spPr bwMode="auto">
          <a:xfrm>
            <a:off x="0" y="0"/>
            <a:ext cx="9906000" cy="5429264"/>
          </a:xfrm>
          <a:prstGeom prst="rect">
            <a:avLst/>
          </a:prstGeom>
          <a:noFill/>
          <a:ln w="9525">
            <a:noFill/>
            <a:miter lim="800000"/>
            <a:headEnd/>
            <a:tailEnd/>
          </a:ln>
          <a:effectLst/>
        </p:spPr>
      </p:pic>
      <p:sp>
        <p:nvSpPr>
          <p:cNvPr id="5" name="CasellaDiTesto 4"/>
          <p:cNvSpPr txBox="1"/>
          <p:nvPr/>
        </p:nvSpPr>
        <p:spPr>
          <a:xfrm>
            <a:off x="238092" y="5643578"/>
            <a:ext cx="9263162"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Romeo e i gattini salgono su un furgoncino per andare a Parigi.  Durante il viaggio </a:t>
            </a:r>
            <a:r>
              <a:rPr lang="it-IT" sz="1800" b="1" dirty="0" err="1" smtClean="0">
                <a:latin typeface="Biancoenero Bold" pitchFamily="50" charset="0"/>
              </a:rPr>
              <a:t>Minou</a:t>
            </a:r>
            <a:r>
              <a:rPr lang="it-IT" sz="1800" b="1" dirty="0" smtClean="0">
                <a:latin typeface="Biancoenero Bold" pitchFamily="50" charset="0"/>
              </a:rPr>
              <a:t> cade nel fiume e viene salvata da Romeo.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isualizza immagine di origine"/>
          <p:cNvPicPr>
            <a:picLocks noChangeAspect="1" noChangeArrowheads="1"/>
          </p:cNvPicPr>
          <p:nvPr/>
        </p:nvPicPr>
        <p:blipFill>
          <a:blip r:embed="rId3"/>
          <a:srcRect t="19678" b="6410"/>
          <a:stretch>
            <a:fillRect/>
          </a:stretch>
        </p:blipFill>
        <p:spPr bwMode="auto">
          <a:xfrm>
            <a:off x="0" y="0"/>
            <a:ext cx="9906000" cy="5429264"/>
          </a:xfrm>
          <a:prstGeom prst="rect">
            <a:avLst/>
          </a:prstGeom>
          <a:noFill/>
        </p:spPr>
      </p:pic>
      <p:sp>
        <p:nvSpPr>
          <p:cNvPr id="5" name="CasellaDiTesto 4"/>
          <p:cNvSpPr txBox="1"/>
          <p:nvPr/>
        </p:nvSpPr>
        <p:spPr>
          <a:xfrm>
            <a:off x="238092" y="5715016"/>
            <a:ext cx="9263162"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Arrivano due buffe oche che salvano Romeo dalla corrente del fiume. </a:t>
            </a:r>
            <a:r>
              <a:rPr lang="it-IT" sz="1800" b="1" dirty="0" err="1" smtClean="0">
                <a:latin typeface="Biancoenero Bold" pitchFamily="50" charset="0"/>
              </a:rPr>
              <a:t>Adelina</a:t>
            </a:r>
            <a:r>
              <a:rPr lang="it-IT" sz="1800" b="1" dirty="0" smtClean="0">
                <a:latin typeface="Biancoenero Bold" pitchFamily="50" charset="0"/>
              </a:rPr>
              <a:t> e </a:t>
            </a:r>
            <a:r>
              <a:rPr lang="it-IT" sz="1800" b="1" dirty="0" err="1" smtClean="0">
                <a:latin typeface="Biancoenero Bold" pitchFamily="50" charset="0"/>
              </a:rPr>
              <a:t>Guendalina</a:t>
            </a:r>
            <a:r>
              <a:rPr lang="it-IT" sz="1800" b="1" dirty="0" smtClean="0">
                <a:latin typeface="Biancoenero Bold" pitchFamily="50" charset="0"/>
              </a:rPr>
              <a:t> si offrono di accompagnare i gattini in città.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isualizza immagine di origine"/>
          <p:cNvPicPr>
            <a:picLocks noChangeAspect="1" noChangeArrowheads="1"/>
          </p:cNvPicPr>
          <p:nvPr/>
        </p:nvPicPr>
        <p:blipFill>
          <a:blip r:embed="rId3"/>
          <a:srcRect t="10922" b="9419"/>
          <a:stretch>
            <a:fillRect/>
          </a:stretch>
        </p:blipFill>
        <p:spPr bwMode="auto">
          <a:xfrm>
            <a:off x="0" y="0"/>
            <a:ext cx="9906000" cy="4643446"/>
          </a:xfrm>
          <a:prstGeom prst="rect">
            <a:avLst/>
          </a:prstGeom>
          <a:noFill/>
        </p:spPr>
      </p:pic>
      <p:sp>
        <p:nvSpPr>
          <p:cNvPr id="5" name="CasellaDiTesto 4"/>
          <p:cNvSpPr txBox="1"/>
          <p:nvPr/>
        </p:nvSpPr>
        <p:spPr>
          <a:xfrm>
            <a:off x="238092" y="4857760"/>
            <a:ext cx="9429816" cy="1754326"/>
          </a:xfrm>
          <a:prstGeom prst="rect">
            <a:avLst/>
          </a:prstGeom>
          <a:noFill/>
        </p:spPr>
        <p:txBody>
          <a:bodyPr wrap="square" rtlCol="0">
            <a:spAutoFit/>
          </a:bodyPr>
          <a:lstStyle/>
          <a:p>
            <a:pPr>
              <a:lnSpc>
                <a:spcPct val="150000"/>
              </a:lnSpc>
            </a:pPr>
            <a:r>
              <a:rPr lang="it-IT" sz="1800" b="1" dirty="0" smtClean="0">
                <a:latin typeface="Biancoenero Bold" pitchFamily="50" charset="0"/>
              </a:rPr>
              <a:t>Il gruppo si imbatte nello zio Reginaldo. Parente bizzarro delle due oche che si allontanano con lui.</a:t>
            </a:r>
          </a:p>
          <a:p>
            <a:pPr>
              <a:lnSpc>
                <a:spcPct val="150000"/>
              </a:lnSpc>
            </a:pPr>
            <a:r>
              <a:rPr lang="it-IT" sz="1800" b="1" dirty="0" smtClean="0">
                <a:latin typeface="Biancoenero Bold" pitchFamily="50" charset="0"/>
              </a:rPr>
              <a:t>I gatti si dirigono verso una compagnia di amici di Romeo, tutti musicisti.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0" dur="50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2" dur="500"/>
                                        <p:tgtEl>
                                          <p:spTgt spid="5">
                                            <p:txEl>
                                              <p:pRg st="1" end="1"/>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isualizza immagine di origine"/>
          <p:cNvPicPr>
            <a:picLocks noChangeAspect="1" noChangeArrowheads="1" noCrop="1"/>
          </p:cNvPicPr>
          <p:nvPr/>
        </p:nvPicPr>
        <p:blipFill>
          <a:blip r:embed="rId3"/>
          <a:srcRect/>
          <a:stretch>
            <a:fillRect/>
          </a:stretch>
        </p:blipFill>
        <p:spPr bwMode="auto">
          <a:xfrm>
            <a:off x="0" y="0"/>
            <a:ext cx="9906000" cy="5277838"/>
          </a:xfrm>
          <a:prstGeom prst="rect">
            <a:avLst/>
          </a:prstGeom>
          <a:noFill/>
        </p:spPr>
      </p:pic>
      <p:sp>
        <p:nvSpPr>
          <p:cNvPr id="5" name="CasellaDiTesto 4"/>
          <p:cNvSpPr txBox="1"/>
          <p:nvPr/>
        </p:nvSpPr>
        <p:spPr>
          <a:xfrm>
            <a:off x="238092" y="5572140"/>
            <a:ext cx="9429816"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La band di </a:t>
            </a:r>
            <a:r>
              <a:rPr lang="it-IT" sz="1800" b="1" dirty="0" err="1" smtClean="0">
                <a:latin typeface="Biancoenero Bold" pitchFamily="50" charset="0"/>
              </a:rPr>
              <a:t>Scat</a:t>
            </a:r>
            <a:r>
              <a:rPr lang="it-IT" sz="1800" b="1" dirty="0" smtClean="0">
                <a:latin typeface="Biancoenero Bold" pitchFamily="50" charset="0"/>
              </a:rPr>
              <a:t> </a:t>
            </a:r>
            <a:r>
              <a:rPr lang="it-IT" sz="1800" b="1" dirty="0" err="1" smtClean="0">
                <a:latin typeface="Biancoenero Bold" pitchFamily="50" charset="0"/>
              </a:rPr>
              <a:t>Cat</a:t>
            </a:r>
            <a:r>
              <a:rPr lang="it-IT" sz="1800" b="1" dirty="0" smtClean="0">
                <a:latin typeface="Biancoenero Bold" pitchFamily="50" charset="0"/>
              </a:rPr>
              <a:t> inizia a suonare e Duchessa e Romeo si divertono ballando mentre i cuccioli suonano in allegria.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sualizza immagine di origine"/>
          <p:cNvPicPr>
            <a:picLocks noChangeAspect="1" noChangeArrowheads="1"/>
          </p:cNvPicPr>
          <p:nvPr/>
        </p:nvPicPr>
        <p:blipFill>
          <a:blip r:embed="rId3"/>
          <a:srcRect/>
          <a:stretch>
            <a:fillRect/>
          </a:stretch>
        </p:blipFill>
        <p:spPr bwMode="auto">
          <a:xfrm>
            <a:off x="0" y="0"/>
            <a:ext cx="9906000" cy="5429264"/>
          </a:xfrm>
          <a:prstGeom prst="rect">
            <a:avLst/>
          </a:prstGeom>
          <a:noFill/>
        </p:spPr>
      </p:pic>
      <p:sp>
        <p:nvSpPr>
          <p:cNvPr id="5" name="CasellaDiTesto 4"/>
          <p:cNvSpPr txBox="1"/>
          <p:nvPr/>
        </p:nvSpPr>
        <p:spPr>
          <a:xfrm>
            <a:off x="238092" y="5572140"/>
            <a:ext cx="9429816" cy="507831"/>
          </a:xfrm>
          <a:prstGeom prst="rect">
            <a:avLst/>
          </a:prstGeom>
          <a:noFill/>
        </p:spPr>
        <p:txBody>
          <a:bodyPr wrap="square" rtlCol="0">
            <a:spAutoFit/>
          </a:bodyPr>
          <a:lstStyle/>
          <a:p>
            <a:pPr>
              <a:lnSpc>
                <a:spcPct val="150000"/>
              </a:lnSpc>
            </a:pPr>
            <a:r>
              <a:rPr lang="it-IT" sz="1800" b="1" dirty="0" smtClean="0">
                <a:latin typeface="Biancoenero Bold" pitchFamily="50" charset="0"/>
              </a:rPr>
              <a:t>Duchessa si unisce alla band suonando l’arpa e cantando con Romeo.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isualizza immagine di origine"/>
          <p:cNvPicPr>
            <a:picLocks noChangeAspect="1" noChangeArrowheads="1"/>
          </p:cNvPicPr>
          <p:nvPr/>
        </p:nvPicPr>
        <p:blipFill>
          <a:blip r:embed="rId3"/>
          <a:srcRect t="14336" b="12499"/>
          <a:stretch>
            <a:fillRect/>
          </a:stretch>
        </p:blipFill>
        <p:spPr bwMode="auto">
          <a:xfrm>
            <a:off x="0" y="0"/>
            <a:ext cx="9906000" cy="5120458"/>
          </a:xfrm>
          <a:prstGeom prst="rect">
            <a:avLst/>
          </a:prstGeom>
          <a:noFill/>
        </p:spPr>
      </p:pic>
      <p:sp>
        <p:nvSpPr>
          <p:cNvPr id="5" name="CasellaDiTesto 4"/>
          <p:cNvSpPr txBox="1"/>
          <p:nvPr/>
        </p:nvSpPr>
        <p:spPr>
          <a:xfrm>
            <a:off x="238092" y="5286388"/>
            <a:ext cx="9429816" cy="877548"/>
          </a:xfrm>
          <a:prstGeom prst="rect">
            <a:avLst/>
          </a:prstGeom>
          <a:noFill/>
        </p:spPr>
        <p:txBody>
          <a:bodyPr wrap="square" rtlCol="0">
            <a:spAutoFit/>
          </a:bodyPr>
          <a:lstStyle/>
          <a:p>
            <a:pPr>
              <a:lnSpc>
                <a:spcPct val="150000"/>
              </a:lnSpc>
            </a:pPr>
            <a:r>
              <a:rPr lang="it-IT" sz="1800" dirty="0" smtClean="0">
                <a:latin typeface="Biancoenero Bold" pitchFamily="50" charset="0"/>
              </a:rPr>
              <a:t>Romeo e Duchessa trascorrono la serata su un tetto vicino e </a:t>
            </a:r>
            <a:r>
              <a:rPr lang="it-IT" sz="1800" dirty="0" smtClean="0">
                <a:latin typeface="Biancoenero Bold" pitchFamily="50" charset="0"/>
              </a:rPr>
              <a:t>parlano. I due gatti sono innamorati</a:t>
            </a:r>
            <a:r>
              <a:rPr lang="it-IT" sz="1800" dirty="0" smtClean="0"/>
              <a:t>.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isualizza immagine di origine"/>
          <p:cNvPicPr>
            <a:picLocks noChangeAspect="1" noChangeArrowheads="1"/>
          </p:cNvPicPr>
          <p:nvPr/>
        </p:nvPicPr>
        <p:blipFill>
          <a:blip r:embed="rId3"/>
          <a:srcRect/>
          <a:stretch>
            <a:fillRect/>
          </a:stretch>
        </p:blipFill>
        <p:spPr bwMode="auto">
          <a:xfrm>
            <a:off x="0" y="0"/>
            <a:ext cx="9906000" cy="5214950"/>
          </a:xfrm>
          <a:prstGeom prst="rect">
            <a:avLst/>
          </a:prstGeom>
          <a:noFill/>
        </p:spPr>
      </p:pic>
      <p:sp>
        <p:nvSpPr>
          <p:cNvPr id="5" name="CasellaDiTesto 4"/>
          <p:cNvSpPr txBox="1"/>
          <p:nvPr/>
        </p:nvSpPr>
        <p:spPr>
          <a:xfrm>
            <a:off x="238092" y="5286388"/>
            <a:ext cx="9429816" cy="1282339"/>
          </a:xfrm>
          <a:prstGeom prst="rect">
            <a:avLst/>
          </a:prstGeom>
          <a:noFill/>
        </p:spPr>
        <p:txBody>
          <a:bodyPr wrap="square" rtlCol="0">
            <a:spAutoFit/>
          </a:bodyPr>
          <a:lstStyle/>
          <a:p>
            <a:pPr>
              <a:lnSpc>
                <a:spcPct val="150000"/>
              </a:lnSpc>
            </a:pPr>
            <a:r>
              <a:rPr lang="it-IT" sz="1800" dirty="0" smtClean="0">
                <a:latin typeface="Biancoenero Bold" pitchFamily="50" charset="0"/>
              </a:rPr>
              <a:t>I gatti riescono a tornare alla magione, e Romeo si allontana tristemente. Edgar vede arrivare Duchessa e i gattini e li cattura, li mette in un sacco e li nasconde brevemente in un forno.</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sualizza immagine di origine"/>
          <p:cNvPicPr>
            <a:picLocks noChangeAspect="1" noChangeArrowheads="1"/>
          </p:cNvPicPr>
          <p:nvPr/>
        </p:nvPicPr>
        <p:blipFill>
          <a:blip r:embed="rId3"/>
          <a:srcRect l="1971" t="2741" r="845" b="3543"/>
          <a:stretch>
            <a:fillRect/>
          </a:stretch>
        </p:blipFill>
        <p:spPr bwMode="auto">
          <a:xfrm>
            <a:off x="0" y="0"/>
            <a:ext cx="9906000" cy="5286388"/>
          </a:xfrm>
          <a:prstGeom prst="rect">
            <a:avLst/>
          </a:prstGeom>
          <a:noFill/>
        </p:spPr>
      </p:pic>
      <p:sp>
        <p:nvSpPr>
          <p:cNvPr id="5" name="CasellaDiTesto 4"/>
          <p:cNvSpPr txBox="1"/>
          <p:nvPr/>
        </p:nvSpPr>
        <p:spPr>
          <a:xfrm>
            <a:off x="238092" y="5572140"/>
            <a:ext cx="9429816" cy="866840"/>
          </a:xfrm>
          <a:prstGeom prst="rect">
            <a:avLst/>
          </a:prstGeom>
          <a:noFill/>
        </p:spPr>
        <p:txBody>
          <a:bodyPr wrap="square" rtlCol="0">
            <a:spAutoFit/>
          </a:bodyPr>
          <a:lstStyle/>
          <a:p>
            <a:pPr>
              <a:lnSpc>
                <a:spcPct val="150000"/>
              </a:lnSpc>
            </a:pPr>
            <a:r>
              <a:rPr lang="it-IT" sz="1800" dirty="0" smtClean="0">
                <a:latin typeface="Biancoenero Bold" pitchFamily="50" charset="0"/>
              </a:rPr>
              <a:t>Edgar mette i gatti in un baule, che ha intenzione di </a:t>
            </a:r>
            <a:r>
              <a:rPr lang="it-IT" sz="1800" dirty="0" smtClean="0">
                <a:latin typeface="Biancoenero Bold" pitchFamily="50" charset="0"/>
              </a:rPr>
              <a:t>inviare </a:t>
            </a:r>
            <a:r>
              <a:rPr lang="it-IT" sz="1800" dirty="0" smtClean="0">
                <a:latin typeface="Biancoenero Bold" pitchFamily="50" charset="0"/>
              </a:rPr>
              <a:t>in Africa</a:t>
            </a:r>
            <a:r>
              <a:rPr lang="it-IT" sz="1800" dirty="0" smtClean="0">
                <a:latin typeface="Biancoenero Bold" pitchFamily="50" charset="0"/>
              </a:rPr>
              <a:t>. Il topolino Groviera chiama Romeo e la sua banda di gatti randagi.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isualizza immagine di origine"/>
          <p:cNvPicPr>
            <a:picLocks noChangeAspect="1" noChangeArrowheads="1"/>
          </p:cNvPicPr>
          <p:nvPr/>
        </p:nvPicPr>
        <p:blipFill>
          <a:blip r:embed="rId3"/>
          <a:srcRect/>
          <a:stretch>
            <a:fillRect/>
          </a:stretch>
        </p:blipFill>
        <p:spPr bwMode="auto">
          <a:xfrm>
            <a:off x="0" y="0"/>
            <a:ext cx="9906000" cy="5143512"/>
          </a:xfrm>
          <a:prstGeom prst="rect">
            <a:avLst/>
          </a:prstGeom>
          <a:noFill/>
        </p:spPr>
      </p:pic>
      <p:sp>
        <p:nvSpPr>
          <p:cNvPr id="5" name="CasellaDiTesto 4"/>
          <p:cNvSpPr txBox="1"/>
          <p:nvPr/>
        </p:nvSpPr>
        <p:spPr>
          <a:xfrm>
            <a:off x="238092"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Inizia una rissa, tutti combattono contro Edgar per liberare i gattini.</a:t>
            </a:r>
            <a:r>
              <a:rPr lang="it-IT" sz="1800" dirty="0" smtClean="0"/>
              <a:t> </a:t>
            </a:r>
            <a:r>
              <a:rPr lang="it-IT" sz="1800" dirty="0" smtClean="0">
                <a:latin typeface="Biancoenero Bold" pitchFamily="50" charset="0"/>
              </a:rPr>
              <a:t>Groviera libera Duchessa </a:t>
            </a:r>
            <a:r>
              <a:rPr lang="it-IT" sz="1800" dirty="0" smtClean="0">
                <a:latin typeface="Biancoenero Bold" pitchFamily="50" charset="0"/>
              </a:rPr>
              <a:t>e </a:t>
            </a:r>
            <a:r>
              <a:rPr lang="it-IT" sz="1800" dirty="0" smtClean="0">
                <a:latin typeface="Biancoenero Bold" pitchFamily="50" charset="0"/>
              </a:rPr>
              <a:t>i gattini</a:t>
            </a:r>
            <a:r>
              <a:rPr lang="it-IT" sz="1800" b="1" dirty="0" smtClean="0">
                <a:latin typeface="Biancoenero Bold" pitchFamily="50" charset="0"/>
              </a:rPr>
              <a:t> mentre Edgar viene infilato nel baule e spedito in Africa.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isualizza immagine di origine"/>
          <p:cNvPicPr>
            <a:picLocks noChangeAspect="1" noChangeArrowheads="1"/>
          </p:cNvPicPr>
          <p:nvPr/>
        </p:nvPicPr>
        <p:blipFill>
          <a:blip r:embed="rId3">
            <a:lum bright="-9000"/>
          </a:blip>
          <a:srcRect t="3117" b="1298"/>
          <a:stretch>
            <a:fillRect/>
          </a:stretch>
        </p:blipFill>
        <p:spPr bwMode="auto">
          <a:xfrm>
            <a:off x="0" y="0"/>
            <a:ext cx="9906000" cy="6879573"/>
          </a:xfrm>
          <a:prstGeom prst="rect">
            <a:avLst/>
          </a:prstGeom>
          <a:noFill/>
        </p:spPr>
      </p:pic>
      <p:sp>
        <p:nvSpPr>
          <p:cNvPr id="6" name="Rettangolo 5"/>
          <p:cNvSpPr/>
          <p:nvPr/>
        </p:nvSpPr>
        <p:spPr>
          <a:xfrm>
            <a:off x="452406" y="5429264"/>
            <a:ext cx="6738950" cy="1200329"/>
          </a:xfrm>
          <a:prstGeom prst="rect">
            <a:avLst/>
          </a:prstGeom>
          <a:noFill/>
          <a:effectLst>
            <a:glow rad="228600">
              <a:schemeClr val="accent1">
                <a:satMod val="175000"/>
                <a:alpha val="40000"/>
              </a:schemeClr>
            </a:glow>
            <a:outerShdw blurRad="50800" dist="38100" dir="2700000" algn="tl" rotWithShape="0">
              <a:prstClr val="black">
                <a:alpha val="40000"/>
              </a:prstClr>
            </a:outerShdw>
            <a:softEdge rad="317500"/>
          </a:effectLst>
        </p:spPr>
        <p:txBody>
          <a:bodyPr wrap="square">
            <a:spAutoFit/>
          </a:bodyPr>
          <a:lstStyle/>
          <a:p>
            <a:pPr algn="ctr"/>
            <a:r>
              <a:rPr lang="it-IT" sz="7200" b="1" dirty="0" smtClean="0">
                <a:ln w="10541" cmpd="sng">
                  <a:solidFill>
                    <a:srgbClr val="FFFF00"/>
                  </a:solidFill>
                  <a:prstDash val="solid"/>
                </a:ln>
                <a:solidFill>
                  <a:srgbClr val="FFFF00"/>
                </a:solidFill>
                <a:effectLst>
                  <a:glow rad="228600">
                    <a:schemeClr val="accent1">
                      <a:satMod val="175000"/>
                      <a:alpha val="40000"/>
                    </a:schemeClr>
                  </a:glow>
                </a:effectLst>
                <a:latin typeface="Calisto MT" pitchFamily="18" charset="0"/>
              </a:rPr>
              <a:t>Gli Aristogatti</a:t>
            </a:r>
          </a:p>
        </p:txBody>
      </p:sp>
      <p:pic>
        <p:nvPicPr>
          <p:cNvPr id="7" name="The Sword in the Stone 28 -- Arthur the Chosen One.mp3">
            <a:hlinkClick r:id="" action="ppaction://media"/>
          </p:cNvPr>
          <p:cNvPicPr>
            <a:picLocks noRot="1" noChangeAspect="1"/>
          </p:cNvPicPr>
          <p:nvPr>
            <a:audioFile r:link="rId1"/>
          </p:nvPr>
        </p:nvPicPr>
        <p:blipFill>
          <a:blip r:embed="rId4"/>
          <a:stretch>
            <a:fillRect/>
          </a:stretch>
        </p:blipFill>
        <p:spPr>
          <a:xfrm>
            <a:off x="9186890" y="428604"/>
            <a:ext cx="428628" cy="428628"/>
          </a:xfrm>
          <a:prstGeom prst="rect">
            <a:avLst/>
          </a:prstGeom>
        </p:spPr>
      </p:pic>
      <p:sp>
        <p:nvSpPr>
          <p:cNvPr id="5" name="Rettangolo 4"/>
          <p:cNvSpPr/>
          <p:nvPr/>
        </p:nvSpPr>
        <p:spPr>
          <a:xfrm>
            <a:off x="2666984" y="4572008"/>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Biancoenero Bold" pitchFamily="50" charset="0"/>
              </a:rPr>
              <a:t>INIZIA</a:t>
            </a:r>
            <a:endParaRPr lang="it-IT" dirty="0">
              <a:latin typeface="Biancoenero Bold" pitchFamily="50"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27" presetClass="emph" presetSubtype="0" repeatCount="indefinite" fill="hold" grpId="0" nodeType="withEffect">
                                  <p:stCondLst>
                                    <p:cond delay="0"/>
                                  </p:stCondLst>
                                  <p:childTnLst>
                                    <p:animClr clrSpc="rgb">
                                      <p:cBhvr override="childStyle">
                                        <p:cTn id="8" dur="1000" autoRev="1" fill="hold"/>
                                        <p:tgtEl>
                                          <p:spTgt spid="5"/>
                                        </p:tgtEl>
                                        <p:attrNameLst>
                                          <p:attrName>style.color</p:attrName>
                                        </p:attrNameLst>
                                      </p:cBhvr>
                                      <p:to>
                                        <a:schemeClr val="bg1"/>
                                      </p:to>
                                    </p:animClr>
                                    <p:animClr clrSpc="rgb">
                                      <p:cBhvr>
                                        <p:cTn id="9" dur="1000" autoRev="1" fill="hold"/>
                                        <p:tgtEl>
                                          <p:spTgt spid="5"/>
                                        </p:tgtEl>
                                        <p:attrNameLst>
                                          <p:attrName>fillcolor</p:attrName>
                                        </p:attrNameLst>
                                      </p:cBhvr>
                                      <p:to>
                                        <a:schemeClr val="bg1"/>
                                      </p:to>
                                    </p:animClr>
                                    <p:set>
                                      <p:cBhvr>
                                        <p:cTn id="10" dur="1000" autoRev="1" fill="hold"/>
                                        <p:tgtEl>
                                          <p:spTgt spid="5"/>
                                        </p:tgtEl>
                                        <p:attrNameLst>
                                          <p:attrName>fill.type</p:attrName>
                                        </p:attrNameLst>
                                      </p:cBhvr>
                                      <p:to>
                                        <p:strVal val="solid"/>
                                      </p:to>
                                    </p:set>
                                    <p:set>
                                      <p:cBhvr>
                                        <p:cTn id="11"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3"/>
          <a:srcRect/>
          <a:stretch>
            <a:fillRect/>
          </a:stretch>
        </p:blipFill>
        <p:spPr bwMode="auto">
          <a:xfrm>
            <a:off x="0" y="0"/>
            <a:ext cx="9906000" cy="5143512"/>
          </a:xfrm>
          <a:prstGeom prst="rect">
            <a:avLst/>
          </a:prstGeom>
          <a:noFill/>
        </p:spPr>
      </p:pic>
      <p:sp>
        <p:nvSpPr>
          <p:cNvPr id="5" name="CasellaDiTesto 4"/>
          <p:cNvSpPr txBox="1"/>
          <p:nvPr/>
        </p:nvSpPr>
        <p:spPr>
          <a:xfrm>
            <a:off x="238092" y="5429264"/>
            <a:ext cx="9429816" cy="866840"/>
          </a:xfrm>
          <a:prstGeom prst="rect">
            <a:avLst/>
          </a:prstGeom>
          <a:noFill/>
        </p:spPr>
        <p:txBody>
          <a:bodyPr wrap="square" rtlCol="0">
            <a:spAutoFit/>
          </a:bodyPr>
          <a:lstStyle/>
          <a:p>
            <a:pPr>
              <a:lnSpc>
                <a:spcPct val="150000"/>
              </a:lnSpc>
            </a:pPr>
            <a:r>
              <a:rPr lang="it-IT" sz="1800" dirty="0" smtClean="0">
                <a:latin typeface="Biancoenero Bold" pitchFamily="50" charset="0"/>
              </a:rPr>
              <a:t>l testamento di Madame </a:t>
            </a:r>
            <a:r>
              <a:rPr lang="it-IT" sz="1800" dirty="0" smtClean="0">
                <a:latin typeface="Biancoenero Bold" pitchFamily="50" charset="0"/>
              </a:rPr>
              <a:t>viene </a:t>
            </a:r>
            <a:r>
              <a:rPr lang="it-IT" sz="1800" dirty="0" smtClean="0">
                <a:latin typeface="Biancoenero Bold" pitchFamily="50" charset="0"/>
              </a:rPr>
              <a:t>riscritto per escludere </a:t>
            </a:r>
            <a:r>
              <a:rPr lang="it-IT" sz="1800" dirty="0" smtClean="0">
                <a:latin typeface="Biancoenero Bold" pitchFamily="50" charset="0"/>
              </a:rPr>
              <a:t>Edgar. Romeo diventa parte della famiglia dei gattini e vissero tutti felici e contenti.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a:srcRect/>
          <a:stretch>
            <a:fillRect/>
          </a:stretch>
        </p:blipFill>
        <p:spPr bwMode="auto">
          <a:xfrm>
            <a:off x="0" y="0"/>
            <a:ext cx="6858000" cy="6858000"/>
          </a:xfrm>
          <a:prstGeom prst="rect">
            <a:avLst/>
          </a:prstGeom>
          <a:noFill/>
        </p:spPr>
      </p:pic>
      <p:sp>
        <p:nvSpPr>
          <p:cNvPr id="5" name="CasellaDiTesto 4"/>
          <p:cNvSpPr txBox="1"/>
          <p:nvPr/>
        </p:nvSpPr>
        <p:spPr>
          <a:xfrm>
            <a:off x="6810388" y="2714620"/>
            <a:ext cx="3095612" cy="1107996"/>
          </a:xfrm>
          <a:prstGeom prst="rect">
            <a:avLst/>
          </a:prstGeom>
          <a:noFill/>
        </p:spPr>
        <p:txBody>
          <a:bodyPr wrap="square" rtlCol="0">
            <a:spAutoFit/>
          </a:bodyPr>
          <a:lstStyle/>
          <a:p>
            <a:pPr algn="ctr">
              <a:lnSpc>
                <a:spcPct val="150000"/>
              </a:lnSpc>
            </a:pPr>
            <a:r>
              <a:rPr lang="it-IT" sz="4400" b="1" dirty="0" smtClean="0">
                <a:latin typeface="Biancoenero Bold" pitchFamily="50" charset="0"/>
              </a:rPr>
              <a:t>FINE</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sualizza immagine di origine"/>
          <p:cNvPicPr>
            <a:picLocks noChangeAspect="1" noChangeArrowheads="1"/>
          </p:cNvPicPr>
          <p:nvPr/>
        </p:nvPicPr>
        <p:blipFill>
          <a:blip r:embed="rId3"/>
          <a:srcRect t="4590" b="18895"/>
          <a:stretch>
            <a:fillRect/>
          </a:stretch>
        </p:blipFill>
        <p:spPr bwMode="auto">
          <a:xfrm>
            <a:off x="0" y="0"/>
            <a:ext cx="9906000" cy="4643446"/>
          </a:xfrm>
          <a:prstGeom prst="rect">
            <a:avLst/>
          </a:prstGeom>
          <a:noFill/>
        </p:spPr>
      </p:pic>
      <p:sp>
        <p:nvSpPr>
          <p:cNvPr id="5" name="CasellaDiTesto 4"/>
          <p:cNvSpPr txBox="1"/>
          <p:nvPr/>
        </p:nvSpPr>
        <p:spPr>
          <a:xfrm>
            <a:off x="238092" y="4857760"/>
            <a:ext cx="9501254" cy="1338828"/>
          </a:xfrm>
          <a:prstGeom prst="rect">
            <a:avLst/>
          </a:prstGeom>
          <a:noFill/>
        </p:spPr>
        <p:txBody>
          <a:bodyPr wrap="square" rtlCol="0">
            <a:spAutoFit/>
          </a:bodyPr>
          <a:lstStyle/>
          <a:p>
            <a:pPr>
              <a:lnSpc>
                <a:spcPct val="150000"/>
              </a:lnSpc>
            </a:pPr>
            <a:r>
              <a:rPr lang="it-IT" sz="1800" dirty="0" smtClean="0">
                <a:latin typeface="Biancoenero Bold" pitchFamily="50" charset="0"/>
              </a:rPr>
              <a:t>Una gatta di nome Duchessa e i suoi tre cuccioli </a:t>
            </a:r>
            <a:r>
              <a:rPr lang="it-IT" sz="1800" dirty="0" err="1" smtClean="0">
                <a:latin typeface="Biancoenero Bold" pitchFamily="50" charset="0"/>
              </a:rPr>
              <a:t>Minou</a:t>
            </a:r>
            <a:r>
              <a:rPr lang="it-IT" sz="1800" dirty="0" smtClean="0">
                <a:latin typeface="Biancoenero Bold" pitchFamily="50" charset="0"/>
              </a:rPr>
              <a:t>, Matisse e Bizet, vivono nella casa della cantante lirica Madame </a:t>
            </a:r>
            <a:r>
              <a:rPr lang="it-IT" sz="1800" dirty="0" err="1" smtClean="0">
                <a:latin typeface="Biancoenero Bold" pitchFamily="50" charset="0"/>
              </a:rPr>
              <a:t>Bonfamille</a:t>
            </a:r>
            <a:r>
              <a:rPr lang="it-IT" sz="1800" dirty="0" smtClean="0">
                <a:latin typeface="Biancoenero Bold" pitchFamily="50" charset="0"/>
              </a:rPr>
              <a:t>, </a:t>
            </a:r>
            <a:r>
              <a:rPr lang="it-IT" sz="1800" dirty="0" smtClean="0">
                <a:latin typeface="Biancoenero Bold" pitchFamily="50" charset="0"/>
              </a:rPr>
              <a:t>insieme al maggiordomo Edgar.</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pull/>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isualizza immagine di origine"/>
          <p:cNvPicPr>
            <a:picLocks noChangeAspect="1" noChangeArrowheads="1"/>
          </p:cNvPicPr>
          <p:nvPr/>
        </p:nvPicPr>
        <p:blipFill>
          <a:blip r:embed="rId3"/>
          <a:srcRect b="12500"/>
          <a:stretch>
            <a:fillRect/>
          </a:stretch>
        </p:blipFill>
        <p:spPr bwMode="auto">
          <a:xfrm>
            <a:off x="0" y="0"/>
            <a:ext cx="9906000" cy="4714884"/>
          </a:xfrm>
          <a:prstGeom prst="rect">
            <a:avLst/>
          </a:prstGeom>
          <a:noFill/>
        </p:spPr>
      </p:pic>
      <p:sp>
        <p:nvSpPr>
          <p:cNvPr id="5" name="CasellaDiTesto 4"/>
          <p:cNvSpPr txBox="1"/>
          <p:nvPr/>
        </p:nvSpPr>
        <p:spPr>
          <a:xfrm>
            <a:off x="309530" y="4857760"/>
            <a:ext cx="9263162" cy="1338828"/>
          </a:xfrm>
          <a:prstGeom prst="rect">
            <a:avLst/>
          </a:prstGeom>
          <a:noFill/>
        </p:spPr>
        <p:txBody>
          <a:bodyPr wrap="square" rtlCol="0">
            <a:spAutoFit/>
          </a:bodyPr>
          <a:lstStyle/>
          <a:p>
            <a:pPr>
              <a:lnSpc>
                <a:spcPct val="150000"/>
              </a:lnSpc>
            </a:pPr>
            <a:r>
              <a:rPr lang="it-IT" sz="1800" dirty="0" smtClean="0">
                <a:latin typeface="Biancoenero Bold" pitchFamily="50" charset="0"/>
              </a:rPr>
              <a:t>Madame fa testamento con il suo avvocato George, un suo </a:t>
            </a:r>
            <a:r>
              <a:rPr lang="it-IT" sz="1800" dirty="0" smtClean="0">
                <a:latin typeface="Biancoenero Bold" pitchFamily="50" charset="0"/>
              </a:rPr>
              <a:t>vecchio </a:t>
            </a:r>
            <a:r>
              <a:rPr lang="it-IT" sz="1800" dirty="0" smtClean="0">
                <a:latin typeface="Biancoenero Bold" pitchFamily="50" charset="0"/>
              </a:rPr>
              <a:t>amico. Lei desidera che la sua fortuna sia lasciata ai suoi gatti. Dopo la morte dei gattini la sua fortuna andrà a Edgar.</a:t>
            </a:r>
            <a:r>
              <a:rPr lang="it-IT" sz="1800" b="1" dirty="0" smtClean="0">
                <a:latin typeface="Biancoenero Bold" pitchFamily="50" charset="0"/>
              </a:rPr>
              <a:t>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Visualizza immagine di origine"/>
          <p:cNvPicPr>
            <a:picLocks noChangeAspect="1" noChangeArrowheads="1"/>
          </p:cNvPicPr>
          <p:nvPr/>
        </p:nvPicPr>
        <p:blipFill>
          <a:blip r:embed="rId3"/>
          <a:srcRect t="8676" b="6009"/>
          <a:stretch>
            <a:fillRect/>
          </a:stretch>
        </p:blipFill>
        <p:spPr bwMode="auto">
          <a:xfrm>
            <a:off x="0" y="0"/>
            <a:ext cx="9906000" cy="5143512"/>
          </a:xfrm>
          <a:prstGeom prst="rect">
            <a:avLst/>
          </a:prstGeom>
          <a:noFill/>
        </p:spPr>
      </p:pic>
      <p:sp>
        <p:nvSpPr>
          <p:cNvPr id="5" name="CasellaDiTesto 4"/>
          <p:cNvSpPr txBox="1"/>
          <p:nvPr/>
        </p:nvSpPr>
        <p:spPr>
          <a:xfrm>
            <a:off x="309530" y="5286388"/>
            <a:ext cx="9263162" cy="1338828"/>
          </a:xfrm>
          <a:prstGeom prst="rect">
            <a:avLst/>
          </a:prstGeom>
          <a:noFill/>
        </p:spPr>
        <p:txBody>
          <a:bodyPr wrap="square" rtlCol="0">
            <a:spAutoFit/>
          </a:bodyPr>
          <a:lstStyle/>
          <a:p>
            <a:pPr>
              <a:lnSpc>
                <a:spcPct val="150000"/>
              </a:lnSpc>
            </a:pPr>
            <a:r>
              <a:rPr lang="it-IT" sz="1800" dirty="0" smtClean="0">
                <a:latin typeface="Biancoenero Bold" pitchFamily="50" charset="0"/>
              </a:rPr>
              <a:t>Madame fa testamento con il suo avvocato George, un suo vecchio ed amico. Lei desidera che la sua fortuna sia lasciata ai suoi gatti. Dopo la morte dei gattini la sua fortuna andrà a Edgar.</a:t>
            </a:r>
            <a:r>
              <a:rPr lang="it-IT" sz="1800" b="1" dirty="0" smtClean="0">
                <a:latin typeface="Biancoenero Bold" pitchFamily="50" charset="0"/>
              </a:rPr>
              <a:t>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sualizza immagine di origine"/>
          <p:cNvPicPr>
            <a:picLocks noChangeAspect="1" noChangeArrowheads="1"/>
          </p:cNvPicPr>
          <p:nvPr/>
        </p:nvPicPr>
        <p:blipFill>
          <a:blip r:embed="rId3"/>
          <a:srcRect t="4867" b="3839"/>
          <a:stretch>
            <a:fillRect/>
          </a:stretch>
        </p:blipFill>
        <p:spPr bwMode="auto">
          <a:xfrm>
            <a:off x="0" y="0"/>
            <a:ext cx="9906000" cy="5072074"/>
          </a:xfrm>
          <a:prstGeom prst="rect">
            <a:avLst/>
          </a:prstGeom>
          <a:noFill/>
        </p:spPr>
      </p:pic>
      <p:sp>
        <p:nvSpPr>
          <p:cNvPr id="5" name="CasellaDiTesto 4"/>
          <p:cNvSpPr txBox="1"/>
          <p:nvPr/>
        </p:nvSpPr>
        <p:spPr>
          <a:xfrm>
            <a:off x="238092" y="5286388"/>
            <a:ext cx="9263162" cy="1338828"/>
          </a:xfrm>
          <a:prstGeom prst="rect">
            <a:avLst/>
          </a:prstGeom>
          <a:noFill/>
        </p:spPr>
        <p:txBody>
          <a:bodyPr wrap="square" rtlCol="0">
            <a:spAutoFit/>
          </a:bodyPr>
          <a:lstStyle/>
          <a:p>
            <a:pPr>
              <a:lnSpc>
                <a:spcPct val="150000"/>
              </a:lnSpc>
            </a:pPr>
            <a:r>
              <a:rPr lang="it-IT" sz="1800" dirty="0" smtClean="0">
                <a:latin typeface="Biancoenero Bold" pitchFamily="50" charset="0"/>
              </a:rPr>
              <a:t>Edgar sente questo dalla sua camera</a:t>
            </a:r>
            <a:r>
              <a:rPr lang="it-IT" sz="1800" b="1" dirty="0" smtClean="0">
                <a:latin typeface="Biancoenero Bold" pitchFamily="50" charset="0"/>
              </a:rPr>
              <a:t> e decide di rapire i gattini e liberarli nella natura. Escogita un piano. Li addormenta con un sonnifero e li trasporta con la sua motocicletta.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isualizza immagine di origine"/>
          <p:cNvPicPr>
            <a:picLocks noChangeAspect="1" noChangeArrowheads="1"/>
          </p:cNvPicPr>
          <p:nvPr/>
        </p:nvPicPr>
        <p:blipFill>
          <a:blip r:embed="rId3"/>
          <a:srcRect t="5830" b="6494"/>
          <a:stretch>
            <a:fillRect/>
          </a:stretch>
        </p:blipFill>
        <p:spPr bwMode="auto">
          <a:xfrm>
            <a:off x="0" y="0"/>
            <a:ext cx="9906000" cy="5072074"/>
          </a:xfrm>
          <a:prstGeom prst="rect">
            <a:avLst/>
          </a:prstGeom>
          <a:noFill/>
        </p:spPr>
      </p:pic>
      <p:sp>
        <p:nvSpPr>
          <p:cNvPr id="5" name="CasellaDiTesto 4"/>
          <p:cNvSpPr txBox="1"/>
          <p:nvPr/>
        </p:nvSpPr>
        <p:spPr>
          <a:xfrm>
            <a:off x="238092" y="5286388"/>
            <a:ext cx="9263162"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Edgar fugge velocissimo con la moto ! In quel momento i due cani Napoleone e Lafayette sentono il rumore della moto e tentano di aggredire Edgar.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isualizza immagine di origine"/>
          <p:cNvPicPr>
            <a:picLocks noChangeAspect="1" noChangeArrowheads="1"/>
          </p:cNvPicPr>
          <p:nvPr/>
        </p:nvPicPr>
        <p:blipFill>
          <a:blip r:embed="rId3"/>
          <a:srcRect/>
          <a:stretch>
            <a:fillRect/>
          </a:stretch>
        </p:blipFill>
        <p:spPr bwMode="auto">
          <a:xfrm>
            <a:off x="0" y="0"/>
            <a:ext cx="9906001" cy="5286388"/>
          </a:xfrm>
          <a:prstGeom prst="rect">
            <a:avLst/>
          </a:prstGeom>
          <a:noFill/>
        </p:spPr>
      </p:pic>
      <p:sp>
        <p:nvSpPr>
          <p:cNvPr id="5" name="CasellaDiTesto 4"/>
          <p:cNvSpPr txBox="1"/>
          <p:nvPr/>
        </p:nvSpPr>
        <p:spPr>
          <a:xfrm>
            <a:off x="238092" y="5500702"/>
            <a:ext cx="9263162"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I due cani saltano sulla moto di Edgar e il cestino con i gattini cade nel fiume. .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isualizza immagine di origine"/>
          <p:cNvPicPr>
            <a:picLocks noChangeAspect="1" noChangeArrowheads="1"/>
          </p:cNvPicPr>
          <p:nvPr/>
        </p:nvPicPr>
        <p:blipFill>
          <a:blip r:embed="rId3"/>
          <a:srcRect/>
          <a:stretch>
            <a:fillRect/>
          </a:stretch>
        </p:blipFill>
        <p:spPr bwMode="auto">
          <a:xfrm>
            <a:off x="0" y="0"/>
            <a:ext cx="9906000" cy="5143512"/>
          </a:xfrm>
          <a:prstGeom prst="rect">
            <a:avLst/>
          </a:prstGeom>
          <a:noFill/>
        </p:spPr>
      </p:pic>
      <p:sp>
        <p:nvSpPr>
          <p:cNvPr id="5" name="CasellaDiTesto 4"/>
          <p:cNvSpPr txBox="1"/>
          <p:nvPr/>
        </p:nvSpPr>
        <p:spPr>
          <a:xfrm>
            <a:off x="238092" y="5286388"/>
            <a:ext cx="9263162" cy="1282339"/>
          </a:xfrm>
          <a:prstGeom prst="rect">
            <a:avLst/>
          </a:prstGeom>
          <a:noFill/>
        </p:spPr>
        <p:txBody>
          <a:bodyPr wrap="square" rtlCol="0">
            <a:spAutoFit/>
          </a:bodyPr>
          <a:lstStyle/>
          <a:p>
            <a:pPr>
              <a:lnSpc>
                <a:spcPct val="150000"/>
              </a:lnSpc>
            </a:pPr>
            <a:r>
              <a:rPr lang="it-IT" sz="1800" b="1" dirty="0" smtClean="0">
                <a:latin typeface="Biancoenero Bold" pitchFamily="50" charset="0"/>
              </a:rPr>
              <a:t>Duchessa è preoccupata. Come farà a riportare i gattini a casa di Madame ? Da lontano si avvicina canticchiando un gatto randagio di nome Romeo.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builtIn="1"/>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512</Words>
  <Application>Microsoft Office PowerPoint</Application>
  <PresentationFormat>A4 (21x29,7 cm)</PresentationFormat>
  <Paragraphs>32</Paragraphs>
  <Slides>21</Slides>
  <Notes>0</Notes>
  <HiddenSlides>0</HiddenSlides>
  <MMClips>21</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Power books Audiolibri ad alta leggibilità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63</cp:revision>
  <dcterms:created xsi:type="dcterms:W3CDTF">2019-01-28T09:01:30Z</dcterms:created>
  <dcterms:modified xsi:type="dcterms:W3CDTF">2019-01-30T14:47:19Z</dcterms:modified>
</cp:coreProperties>
</file>