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3" r:id="rId6"/>
    <p:sldId id="264" r:id="rId7"/>
    <p:sldId id="265" r:id="rId8"/>
    <p:sldId id="267" r:id="rId9"/>
    <p:sldId id="259" r:id="rId10"/>
    <p:sldId id="261" r:id="rId11"/>
    <p:sldId id="262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3D4E5-5D33-49A3-8417-4C690C6301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9FC584-2A35-4417-BC08-B4E45BB15F71}">
      <dgm:prSet phldrT="[Testo]"/>
      <dgm:spPr/>
      <dgm:t>
        <a:bodyPr/>
        <a:lstStyle/>
        <a:p>
          <a:r>
            <a:rPr lang="it-IT" dirty="0" err="1"/>
            <a:t>Metafonologia</a:t>
          </a:r>
          <a:r>
            <a:rPr lang="it-IT" dirty="0"/>
            <a:t> globale</a:t>
          </a:r>
        </a:p>
      </dgm:t>
    </dgm:pt>
    <dgm:pt modelId="{5CE6AD75-499F-4CC5-BB2C-982E16DCB5A3}" type="parTrans" cxnId="{EFDB92E5-81D0-48CF-9CAA-3345CD1518B0}">
      <dgm:prSet/>
      <dgm:spPr/>
      <dgm:t>
        <a:bodyPr/>
        <a:lstStyle/>
        <a:p>
          <a:endParaRPr lang="it-IT"/>
        </a:p>
      </dgm:t>
    </dgm:pt>
    <dgm:pt modelId="{31E766D7-01E8-459F-BCD4-CCABDDCFF1BE}" type="sibTrans" cxnId="{EFDB92E5-81D0-48CF-9CAA-3345CD1518B0}">
      <dgm:prSet/>
      <dgm:spPr/>
      <dgm:t>
        <a:bodyPr/>
        <a:lstStyle/>
        <a:p>
          <a:endParaRPr lang="it-IT"/>
        </a:p>
      </dgm:t>
    </dgm:pt>
    <dgm:pt modelId="{14754F43-5380-4981-94FF-BE96AA418127}">
      <dgm:prSet phldrT="[Testo]"/>
      <dgm:spPr/>
      <dgm:t>
        <a:bodyPr/>
        <a:lstStyle/>
        <a:p>
          <a:r>
            <a:rPr lang="it-IT" dirty="0" err="1"/>
            <a:t>Metafonologia</a:t>
          </a:r>
          <a:r>
            <a:rPr lang="it-IT" dirty="0"/>
            <a:t> analitica</a:t>
          </a:r>
        </a:p>
      </dgm:t>
    </dgm:pt>
    <dgm:pt modelId="{6BA2FE54-3601-4516-8943-F48395F7C78D}" type="parTrans" cxnId="{CCDC51C8-2636-4358-882D-353139E96180}">
      <dgm:prSet/>
      <dgm:spPr/>
      <dgm:t>
        <a:bodyPr/>
        <a:lstStyle/>
        <a:p>
          <a:endParaRPr lang="it-IT"/>
        </a:p>
      </dgm:t>
    </dgm:pt>
    <dgm:pt modelId="{8DE3824C-9E5B-42EC-B2A7-CB027A2B6D42}" type="sibTrans" cxnId="{CCDC51C8-2636-4358-882D-353139E96180}">
      <dgm:prSet/>
      <dgm:spPr/>
      <dgm:t>
        <a:bodyPr/>
        <a:lstStyle/>
        <a:p>
          <a:endParaRPr lang="it-IT"/>
        </a:p>
      </dgm:t>
    </dgm:pt>
    <dgm:pt modelId="{913ED404-4720-4B90-B305-599A27FDDACC}" type="pres">
      <dgm:prSet presAssocID="{3C23D4E5-5D33-49A3-8417-4C690C630197}" presName="diagram" presStyleCnt="0">
        <dgm:presLayoutVars>
          <dgm:dir/>
          <dgm:resizeHandles val="exact"/>
        </dgm:presLayoutVars>
      </dgm:prSet>
      <dgm:spPr/>
    </dgm:pt>
    <dgm:pt modelId="{2719A412-4F37-4AD0-9E89-6E9C0CD45555}" type="pres">
      <dgm:prSet presAssocID="{819FC584-2A35-4417-BC08-B4E45BB15F71}" presName="node" presStyleLbl="node1" presStyleIdx="0" presStyleCnt="2">
        <dgm:presLayoutVars>
          <dgm:bulletEnabled val="1"/>
        </dgm:presLayoutVars>
      </dgm:prSet>
      <dgm:spPr/>
    </dgm:pt>
    <dgm:pt modelId="{EDFFC73C-BEDE-4C45-A42F-8C8F836B7EED}" type="pres">
      <dgm:prSet presAssocID="{31E766D7-01E8-459F-BCD4-CCABDDCFF1BE}" presName="sibTrans" presStyleCnt="0"/>
      <dgm:spPr/>
    </dgm:pt>
    <dgm:pt modelId="{6ADC16D4-9463-4973-A059-777820238905}" type="pres">
      <dgm:prSet presAssocID="{14754F43-5380-4981-94FF-BE96AA418127}" presName="node" presStyleLbl="node1" presStyleIdx="1" presStyleCnt="2">
        <dgm:presLayoutVars>
          <dgm:bulletEnabled val="1"/>
        </dgm:presLayoutVars>
      </dgm:prSet>
      <dgm:spPr/>
    </dgm:pt>
  </dgm:ptLst>
  <dgm:cxnLst>
    <dgm:cxn modelId="{25C8EA27-1EB6-4A8C-97D8-735D19AB66EC}" type="presOf" srcId="{14754F43-5380-4981-94FF-BE96AA418127}" destId="{6ADC16D4-9463-4973-A059-777820238905}" srcOrd="0" destOrd="0" presId="urn:microsoft.com/office/officeart/2005/8/layout/default"/>
    <dgm:cxn modelId="{AE39B554-CBC1-48E3-AB6C-41A4D1BB1F5B}" type="presOf" srcId="{3C23D4E5-5D33-49A3-8417-4C690C630197}" destId="{913ED404-4720-4B90-B305-599A27FDDACC}" srcOrd="0" destOrd="0" presId="urn:microsoft.com/office/officeart/2005/8/layout/default"/>
    <dgm:cxn modelId="{CCDC51C8-2636-4358-882D-353139E96180}" srcId="{3C23D4E5-5D33-49A3-8417-4C690C630197}" destId="{14754F43-5380-4981-94FF-BE96AA418127}" srcOrd="1" destOrd="0" parTransId="{6BA2FE54-3601-4516-8943-F48395F7C78D}" sibTransId="{8DE3824C-9E5B-42EC-B2A7-CB027A2B6D42}"/>
    <dgm:cxn modelId="{EFDB92E5-81D0-48CF-9CAA-3345CD1518B0}" srcId="{3C23D4E5-5D33-49A3-8417-4C690C630197}" destId="{819FC584-2A35-4417-BC08-B4E45BB15F71}" srcOrd="0" destOrd="0" parTransId="{5CE6AD75-499F-4CC5-BB2C-982E16DCB5A3}" sibTransId="{31E766D7-01E8-459F-BCD4-CCABDDCFF1BE}"/>
    <dgm:cxn modelId="{447916EB-C149-4544-AB1A-0577B92FF971}" type="presOf" srcId="{819FC584-2A35-4417-BC08-B4E45BB15F71}" destId="{2719A412-4F37-4AD0-9E89-6E9C0CD45555}" srcOrd="0" destOrd="0" presId="urn:microsoft.com/office/officeart/2005/8/layout/default"/>
    <dgm:cxn modelId="{98C72682-3B51-4F99-9471-60E6CB0BCA3E}" type="presParOf" srcId="{913ED404-4720-4B90-B305-599A27FDDACC}" destId="{2719A412-4F37-4AD0-9E89-6E9C0CD45555}" srcOrd="0" destOrd="0" presId="urn:microsoft.com/office/officeart/2005/8/layout/default"/>
    <dgm:cxn modelId="{BEF8B562-CEC6-4671-AFA3-502341922005}" type="presParOf" srcId="{913ED404-4720-4B90-B305-599A27FDDACC}" destId="{EDFFC73C-BEDE-4C45-A42F-8C8F836B7EED}" srcOrd="1" destOrd="0" presId="urn:microsoft.com/office/officeart/2005/8/layout/default"/>
    <dgm:cxn modelId="{561C962E-E308-4DD8-9BD5-FB57E7E0B240}" type="presParOf" srcId="{913ED404-4720-4B90-B305-599A27FDDACC}" destId="{6ADC16D4-9463-4973-A059-7778202389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9A412-4F37-4AD0-9E89-6E9C0CD45555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 err="1"/>
            <a:t>Metafonologia</a:t>
          </a:r>
          <a:r>
            <a:rPr lang="it-IT" sz="4700" kern="1200" dirty="0"/>
            <a:t> globale</a:t>
          </a:r>
        </a:p>
      </dsp:txBody>
      <dsp:txXfrm>
        <a:off x="1004" y="1087611"/>
        <a:ext cx="3917900" cy="2350740"/>
      </dsp:txXfrm>
    </dsp:sp>
    <dsp:sp modelId="{6ADC16D4-9463-4973-A059-777820238905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 err="1"/>
            <a:t>Metafonologia</a:t>
          </a:r>
          <a:r>
            <a:rPr lang="it-IT" sz="4700" kern="1200" dirty="0"/>
            <a:t> analitica</a:t>
          </a:r>
        </a:p>
      </dsp:txBody>
      <dsp:txXfrm>
        <a:off x="4310695" y="1087611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298-191F-4B67-B1EF-2996BEFDA4C3}" type="datetimeFigureOut">
              <a:rPr lang="it-IT" smtClean="0"/>
              <a:pPr/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71FE0-AD4C-44D9-89B0-7528E8754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gif"/><Relationship Id="rId4" Type="http://schemas.openxmlformats.org/officeDocument/2006/relationships/image" Target="../media/image46.gif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12" Type="http://schemas.openxmlformats.org/officeDocument/2006/relationships/image" Target="../media/image31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gif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gif"/><Relationship Id="rId4" Type="http://schemas.openxmlformats.org/officeDocument/2006/relationships/image" Target="../media/image34.jpeg"/><Relationship Id="rId9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r>
              <a:rPr lang="it-IT" sz="9600" dirty="0" err="1">
                <a:solidFill>
                  <a:schemeClr val="accent5">
                    <a:lumMod val="75000"/>
                  </a:schemeClr>
                </a:solidFill>
                <a:latin typeface="Bauhaus 93" pitchFamily="82" charset="0"/>
                <a:ea typeface="Yu Gothic UI Semilight" pitchFamily="34" charset="-128"/>
              </a:rPr>
              <a:t>Logotraining</a:t>
            </a:r>
            <a:endParaRPr lang="it-IT" sz="9600" dirty="0"/>
          </a:p>
        </p:txBody>
      </p:sp>
      <p:sp>
        <p:nvSpPr>
          <p:cNvPr id="6146" name="AutoShape 2" descr="Risultati immagini per pixa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AutoShape 4" descr="Risultati immagini per pixa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2" name="Picture 8" descr="http://demandware.edgesuite.net/aamz_prd/on/demandware.static/-/Sites-disneyit-Library/default/dwa91288c8/assets/2016/category/full/2245_cp_FWB_DisneyPixar_SEO_0701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5390"/>
            <a:ext cx="9144000" cy="2213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332656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Cerchia con lo stesso colore le parole che finiscono con lo stesso suono.</a:t>
            </a:r>
          </a:p>
        </p:txBody>
      </p:sp>
      <p:pic>
        <p:nvPicPr>
          <p:cNvPr id="1026" name="Picture 2" descr="Risultati immagini per coro diseg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1728192" cy="1164068"/>
          </a:xfrm>
          <a:prstGeom prst="rect">
            <a:avLst/>
          </a:prstGeom>
          <a:noFill/>
        </p:spPr>
      </p:pic>
      <p:pic>
        <p:nvPicPr>
          <p:cNvPr id="1028" name="Picture 4" descr="Risultati immagini per toro diseg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708920"/>
            <a:ext cx="1728192" cy="1353750"/>
          </a:xfrm>
          <a:prstGeom prst="rect">
            <a:avLst/>
          </a:prstGeom>
          <a:noFill/>
        </p:spPr>
      </p:pic>
      <p:pic>
        <p:nvPicPr>
          <p:cNvPr id="1030" name="Picture 6" descr="Risultati immagini per lago diseg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836712"/>
            <a:ext cx="1656184" cy="1656184"/>
          </a:xfrm>
          <a:prstGeom prst="rect">
            <a:avLst/>
          </a:prstGeom>
          <a:noFill/>
        </p:spPr>
      </p:pic>
      <p:sp>
        <p:nvSpPr>
          <p:cNvPr id="1032" name="AutoShape 8" descr="Risultati immagini per mag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Risultati immagini per mag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Risultati immagini per mag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8" name="AutoShape 14" descr="Risultati immagini per mag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0" name="Picture 16" descr="Risultati immagini per mago diseg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564904"/>
            <a:ext cx="1230896" cy="1406738"/>
          </a:xfrm>
          <a:prstGeom prst="rect">
            <a:avLst/>
          </a:prstGeom>
          <a:noFill/>
        </p:spPr>
      </p:pic>
      <p:pic>
        <p:nvPicPr>
          <p:cNvPr id="1042" name="Picture 18" descr="Risultati immagini per bottiglia di vino da color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132856"/>
            <a:ext cx="1296144" cy="1830712"/>
          </a:xfrm>
          <a:prstGeom prst="rect">
            <a:avLst/>
          </a:prstGeom>
          <a:noFill/>
        </p:spPr>
      </p:pic>
      <p:pic>
        <p:nvPicPr>
          <p:cNvPr id="1044" name="Picture 20" descr="Risultati immagini per pino diseg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4149080"/>
            <a:ext cx="1008112" cy="1715936"/>
          </a:xfrm>
          <a:prstGeom prst="rect">
            <a:avLst/>
          </a:prstGeom>
          <a:noFill/>
        </p:spPr>
      </p:pic>
      <p:pic>
        <p:nvPicPr>
          <p:cNvPr id="1046" name="Picture 22" descr="Risultati immagini per zappa  diseg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2255">
            <a:off x="5888962" y="4515326"/>
            <a:ext cx="576064" cy="1765119"/>
          </a:xfrm>
          <a:prstGeom prst="rect">
            <a:avLst/>
          </a:prstGeom>
          <a:noFill/>
        </p:spPr>
      </p:pic>
      <p:pic>
        <p:nvPicPr>
          <p:cNvPr id="1048" name="Picture 24" descr="Risultati immagini per coppa disegn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21072">
            <a:off x="3863540" y="4846872"/>
            <a:ext cx="897680" cy="1348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iniziano queste parole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it-IT" dirty="0"/>
              <a:t>Palco  rissa   nave   vita    lunga   posto   nicchia</a:t>
            </a:r>
          </a:p>
        </p:txBody>
      </p:sp>
      <p:pic>
        <p:nvPicPr>
          <p:cNvPr id="1026" name="Picture 2" descr="Dude! Meet the Adorable New Characters of Disney's 'Finding Dory ...">
            <a:extLst>
              <a:ext uri="{FF2B5EF4-FFF2-40B4-BE49-F238E27FC236}">
                <a16:creationId xmlns:a16="http://schemas.microsoft.com/office/drawing/2014/main" id="{7D79F79D-CF7B-4185-8F6A-184DAE4D7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1766" r="9060" b="8947"/>
          <a:stretch/>
        </p:blipFill>
        <p:spPr bwMode="auto">
          <a:xfrm>
            <a:off x="323528" y="4179099"/>
            <a:ext cx="25922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5191 0.04004 C 0.18386 0.04907 0.23143 0.05393 0.28108 0.05393 C 0.33768 0.05393 0.38299 0.04907 0.41493 0.04004 L 0.56702 4.44444E-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988840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it-IT" dirty="0"/>
              <a:t>Palco   gioia   nave      lunga   posto   nicchia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DAF3196-4758-4045-AF3E-4FF443F23EB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Trova come iniziano queste parole e componi il puzzle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CCCB42F-028C-4A9F-AAAF-54F19F779F1C}"/>
              </a:ext>
            </a:extLst>
          </p:cNvPr>
          <p:cNvSpPr/>
          <p:nvPr/>
        </p:nvSpPr>
        <p:spPr>
          <a:xfrm>
            <a:off x="2339752" y="3212976"/>
            <a:ext cx="2376262" cy="12961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8D95DF3-AA0B-4B10-8DBF-A3213D9F0CDE}"/>
              </a:ext>
            </a:extLst>
          </p:cNvPr>
          <p:cNvSpPr/>
          <p:nvPr/>
        </p:nvSpPr>
        <p:spPr>
          <a:xfrm>
            <a:off x="4724890" y="3212976"/>
            <a:ext cx="2295382" cy="131766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6E650C-6699-496C-B0BC-F0B882A6B6F7}"/>
              </a:ext>
            </a:extLst>
          </p:cNvPr>
          <p:cNvSpPr/>
          <p:nvPr/>
        </p:nvSpPr>
        <p:spPr>
          <a:xfrm>
            <a:off x="2348628" y="4530644"/>
            <a:ext cx="2367387" cy="134662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1E4BCC7-0DDA-4B13-AD0D-B5980C497DA1}"/>
              </a:ext>
            </a:extLst>
          </p:cNvPr>
          <p:cNvSpPr/>
          <p:nvPr/>
        </p:nvSpPr>
        <p:spPr>
          <a:xfrm>
            <a:off x="4724891" y="4509120"/>
            <a:ext cx="2304258" cy="13681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 descr="Alla ricerca di Dory - Sentieri Del Cinema">
            <a:extLst>
              <a:ext uri="{FF2B5EF4-FFF2-40B4-BE49-F238E27FC236}">
                <a16:creationId xmlns:a16="http://schemas.microsoft.com/office/drawing/2014/main" id="{73DAF774-3EA6-41AD-9865-D8C843382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1" b="48648"/>
          <a:stretch/>
        </p:blipFill>
        <p:spPr bwMode="auto">
          <a:xfrm>
            <a:off x="4717266" y="3187734"/>
            <a:ext cx="233779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lla ricerca di Dory - Sentieri Del Cinema">
            <a:extLst>
              <a:ext uri="{FF2B5EF4-FFF2-40B4-BE49-F238E27FC236}">
                <a16:creationId xmlns:a16="http://schemas.microsoft.com/office/drawing/2014/main" id="{118AE7E9-5650-4C9D-B60F-7A18CF447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50027" b="48648"/>
          <a:stretch/>
        </p:blipFill>
        <p:spPr bwMode="auto">
          <a:xfrm>
            <a:off x="4724400" y="4498391"/>
            <a:ext cx="232353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lla ricerca di Dory - Sentieri Del Cinema">
            <a:extLst>
              <a:ext uri="{FF2B5EF4-FFF2-40B4-BE49-F238E27FC236}">
                <a16:creationId xmlns:a16="http://schemas.microsoft.com/office/drawing/2014/main" id="{59015089-DCCB-45C3-8CC3-0D42FD037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0" t="51555"/>
          <a:stretch/>
        </p:blipFill>
        <p:spPr bwMode="auto">
          <a:xfrm>
            <a:off x="2361764" y="3216190"/>
            <a:ext cx="230425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lla ricerca di Dory - Sentieri Del Cinema">
            <a:extLst>
              <a:ext uri="{FF2B5EF4-FFF2-40B4-BE49-F238E27FC236}">
                <a16:creationId xmlns:a16="http://schemas.microsoft.com/office/drawing/2014/main" id="{35C8E206-A153-45FD-ADC5-86D53AB2A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5" r="48784"/>
          <a:stretch/>
        </p:blipFill>
        <p:spPr bwMode="auto">
          <a:xfrm>
            <a:off x="2352575" y="4535097"/>
            <a:ext cx="236738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237072"/>
          </a:xfrm>
        </p:spPr>
        <p:txBody>
          <a:bodyPr/>
          <a:lstStyle/>
          <a:p>
            <a:pPr>
              <a:buNone/>
            </a:pPr>
            <a:r>
              <a:rPr lang="it-IT" dirty="0"/>
              <a:t>Palco  rissa   nave   vita    lunga   posto   nicchia 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chiocciola     trattore      speculare     livello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E99AA35-BD74-452C-8DB5-361B2EADC304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Come iniziano queste parole ?</a:t>
            </a:r>
          </a:p>
        </p:txBody>
      </p:sp>
      <p:pic>
        <p:nvPicPr>
          <p:cNvPr id="4098" name="Picture 2" descr="Marlin | Finding nemo characters, Marlin nemo, Finding nemo">
            <a:extLst>
              <a:ext uri="{FF2B5EF4-FFF2-40B4-BE49-F238E27FC236}">
                <a16:creationId xmlns:a16="http://schemas.microsoft.com/office/drawing/2014/main" id="{BDEFB5BC-C45D-4FB7-BA2C-F563113F8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42228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12639 L 0.63143 0.0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0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it-IT" dirty="0"/>
              <a:t>Palco  rissa   nave   vita    lunga   posto   nicchia 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        chiocciola              trattore         livello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B9E1BD2-99EE-4338-9707-88C2E22B5E75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Come iniziano queste parole ?</a:t>
            </a:r>
          </a:p>
        </p:txBody>
      </p:sp>
      <p:pic>
        <p:nvPicPr>
          <p:cNvPr id="3074" name="Picture 2" descr="Gill 1 | Disney, Disney movies, Abstract artwork">
            <a:extLst>
              <a:ext uri="{FF2B5EF4-FFF2-40B4-BE49-F238E27FC236}">
                <a16:creationId xmlns:a16="http://schemas.microsoft.com/office/drawing/2014/main" id="{23A46F33-AED8-4523-A6FC-67DBE3FE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08140"/>
            <a:ext cx="2250976" cy="22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it-IT" dirty="0"/>
              <a:t>Palco  rissa   nave   vita    lunga   posto   nicchia 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        chiocciola              trattore         livello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B9E1BD2-99EE-4338-9707-88C2E22B5E75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Come iniziano queste parole ?</a:t>
            </a:r>
          </a:p>
        </p:txBody>
      </p:sp>
      <p:pic>
        <p:nvPicPr>
          <p:cNvPr id="2050" name="Picture 2" descr="Bruto | Disney Wiki | Fandom">
            <a:extLst>
              <a:ext uri="{FF2B5EF4-FFF2-40B4-BE49-F238E27FC236}">
                <a16:creationId xmlns:a16="http://schemas.microsoft.com/office/drawing/2014/main" id="{8DA83083-70EC-4B65-9F17-CD0FDC8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32385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D3FB2-6D2D-4575-9A6C-A19393F2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Molto Bene !!!</a:t>
            </a:r>
          </a:p>
        </p:txBody>
      </p:sp>
      <p:pic>
        <p:nvPicPr>
          <p:cNvPr id="6146" name="Picture 2" descr="Lo squalo vegetariano">
            <a:extLst>
              <a:ext uri="{FF2B5EF4-FFF2-40B4-BE49-F238E27FC236}">
                <a16:creationId xmlns:a16="http://schemas.microsoft.com/office/drawing/2014/main" id="{661C65CE-7E2E-4D5E-ACDB-9FC65D42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41364" cy="48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1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260648"/>
            <a:ext cx="3888432" cy="1296144"/>
          </a:xfrm>
        </p:spPr>
        <p:txBody>
          <a:bodyPr>
            <a:noAutofit/>
          </a:bodyPr>
          <a:lstStyle/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  <a:latin typeface="Bauhaus 93" pitchFamily="82" charset="0"/>
                <a:ea typeface="Yu Gothic UI Semilight" pitchFamily="34" charset="-128"/>
              </a:rPr>
              <a:t>Logotraining</a:t>
            </a:r>
            <a:endParaRPr lang="it-IT" dirty="0">
              <a:solidFill>
                <a:schemeClr val="accent5">
                  <a:lumMod val="75000"/>
                </a:schemeClr>
              </a:solidFill>
              <a:latin typeface="Bauhaus 93" pitchFamily="82" charset="0"/>
              <a:ea typeface="Yu Gothic UI Semilight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err="1"/>
              <a:t>Pixar</a:t>
            </a:r>
            <a:r>
              <a:rPr lang="it-IT" dirty="0"/>
              <a:t> Training è uno strumento di addestramento allo sviluppo delle abilità di letto scrittura del bambino in età compresa tra i 5 e i 10 anni. Il gioco contiene esercizi sullo Tutto accompagnato dai personaggi dei film Disney </a:t>
            </a:r>
            <a:r>
              <a:rPr lang="it-IT" dirty="0" err="1"/>
              <a:t>Pixar</a:t>
            </a:r>
            <a:r>
              <a:rPr lang="it-IT" dirty="0"/>
              <a:t>. </a:t>
            </a:r>
          </a:p>
        </p:txBody>
      </p:sp>
      <p:pic>
        <p:nvPicPr>
          <p:cNvPr id="1026" name="Picture 2" descr="Risultati immagini per pixa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096344" cy="61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Mappa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8453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 descr="zoom_Nemo3.jpg"/>
          <p:cNvPicPr>
            <a:picLocks noChangeAspect="1"/>
          </p:cNvPicPr>
          <p:nvPr/>
        </p:nvPicPr>
        <p:blipFill>
          <a:blip r:embed="rId7" cstate="print"/>
          <a:srcRect b="7693"/>
          <a:stretch>
            <a:fillRect/>
          </a:stretch>
        </p:blipFill>
        <p:spPr>
          <a:xfrm>
            <a:off x="5508104" y="188640"/>
            <a:ext cx="2160240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332656"/>
            <a:ext cx="2088232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Ascolta e colloca nel suono giusto le seguenti parole: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PALLA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BOLLA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BIGA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BORSA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BABBO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PILE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PODIO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PANCA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BOCCA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BAMBOLA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PINO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BACCA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PESCE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PANCIA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BANCA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27984" y="404664"/>
            <a:ext cx="424847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27984" y="3501008"/>
            <a:ext cx="424847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it-IT" dirty="0"/>
              <a:t>___________________________________</a:t>
            </a:r>
          </a:p>
        </p:txBody>
      </p:sp>
      <p:sp>
        <p:nvSpPr>
          <p:cNvPr id="5" name="Rettangolo 4"/>
          <p:cNvSpPr/>
          <p:nvPr/>
        </p:nvSpPr>
        <p:spPr>
          <a:xfrm>
            <a:off x="3419872" y="3501008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P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19872" y="404664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B</a:t>
            </a:r>
          </a:p>
        </p:txBody>
      </p:sp>
      <p:pic>
        <p:nvPicPr>
          <p:cNvPr id="12" name="Immagine 11" descr="eu_nem-dor_chi_dory_r_8fecbef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412776"/>
            <a:ext cx="100811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2041587_249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653136"/>
            <a:ext cx="864096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332656"/>
            <a:ext cx="2448272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Ascolta e colloca nel suono giusto le seguenti parole: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MAMMA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NIPOTE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MOBILE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NEBBIA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NEVE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MACCHINA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NUTELLA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MELA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MUTA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MOSTRO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MUCCA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NAVE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NOTTE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NUVOLA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METRO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MOLO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MICIO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NASO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27984" y="332656"/>
            <a:ext cx="424847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27984" y="3501008"/>
            <a:ext cx="424847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it-IT" dirty="0"/>
              <a:t>___________________________________</a:t>
            </a:r>
          </a:p>
        </p:txBody>
      </p:sp>
      <p:sp>
        <p:nvSpPr>
          <p:cNvPr id="5" name="Rettangolo 4"/>
          <p:cNvSpPr/>
          <p:nvPr/>
        </p:nvSpPr>
        <p:spPr>
          <a:xfrm>
            <a:off x="3419872" y="332656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M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19872" y="3573016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N</a:t>
            </a:r>
          </a:p>
        </p:txBody>
      </p:sp>
      <p:pic>
        <p:nvPicPr>
          <p:cNvPr id="9" name="Immagine 8" descr="alla-ricerca-di-nemo-3d-conosciamo-scorza-e-g-L-IVQKz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484784"/>
            <a:ext cx="1030610" cy="871783"/>
          </a:xfrm>
          <a:prstGeom prst="rect">
            <a:avLst/>
          </a:prstGeom>
        </p:spPr>
      </p:pic>
      <p:pic>
        <p:nvPicPr>
          <p:cNvPr id="10" name="Immagine 9" descr="mar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725144"/>
            <a:ext cx="1008112" cy="9212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332656"/>
            <a:ext cx="180020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Ascolta e colloca nel suono giusto le seguenti parole: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CECI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GIOCO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CIBO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CENA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GENERE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CIUCCIO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CIOCCOLATO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GIU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GIALLO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GELATO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CIGNO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GIOSTRA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27984" y="332656"/>
            <a:ext cx="424847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27984" y="3501008"/>
            <a:ext cx="424847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it-IT" dirty="0"/>
              <a:t>___________________________________</a:t>
            </a:r>
          </a:p>
        </p:txBody>
      </p:sp>
      <p:sp>
        <p:nvSpPr>
          <p:cNvPr id="5" name="Rettangolo 4"/>
          <p:cNvSpPr/>
          <p:nvPr/>
        </p:nvSpPr>
        <p:spPr>
          <a:xfrm>
            <a:off x="3419872" y="332656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C</a:t>
            </a:r>
          </a:p>
        </p:txBody>
      </p:sp>
      <p:sp>
        <p:nvSpPr>
          <p:cNvPr id="8" name="Rettangolo 7"/>
          <p:cNvSpPr/>
          <p:nvPr/>
        </p:nvSpPr>
        <p:spPr>
          <a:xfrm>
            <a:off x="3347864" y="3501008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G</a:t>
            </a:r>
          </a:p>
        </p:txBody>
      </p:sp>
      <p:pic>
        <p:nvPicPr>
          <p:cNvPr id="9" name="Immagine 8" descr="zoom_Nem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412776"/>
            <a:ext cx="1241488" cy="941462"/>
          </a:xfrm>
          <a:prstGeom prst="rect">
            <a:avLst/>
          </a:prstGeom>
        </p:spPr>
      </p:pic>
      <p:pic>
        <p:nvPicPr>
          <p:cNvPr id="10" name="Immagine 9" descr="finding-dory-fdcsmr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725144"/>
            <a:ext cx="1440160" cy="676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/>
          <a:lstStyle/>
          <a:p>
            <a:r>
              <a:rPr lang="it-IT" dirty="0"/>
              <a:t>Parola lunga e parola corta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1810544" cy="20448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it-IT" sz="1800" dirty="0"/>
              <a:t>Logo: cerchia le parole che fanno 2 salti. </a:t>
            </a:r>
          </a:p>
          <a:p>
            <a:pPr>
              <a:buNone/>
            </a:pPr>
            <a:r>
              <a:rPr lang="it-IT" sz="1800" dirty="0" err="1"/>
              <a:t>Es</a:t>
            </a:r>
            <a:r>
              <a:rPr lang="it-IT" sz="1800" dirty="0"/>
              <a:t>: FARO</a:t>
            </a:r>
          </a:p>
          <a:p>
            <a:pPr>
              <a:buNone/>
            </a:pPr>
            <a:r>
              <a:rPr lang="it-IT" sz="1800" dirty="0"/>
              <a:t>FA – RO</a:t>
            </a: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539552" y="3140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043608" y="3140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 descr="Risultati immagini per faro disegno per bamb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1440160" cy="1080591"/>
          </a:xfrm>
          <a:prstGeom prst="rect">
            <a:avLst/>
          </a:prstGeom>
          <a:noFill/>
        </p:spPr>
      </p:pic>
      <p:pic>
        <p:nvPicPr>
          <p:cNvPr id="5124" name="Picture 4" descr="Risultati immagini per uva disegno per bamb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648072" cy="719273"/>
          </a:xfrm>
          <a:prstGeom prst="rect">
            <a:avLst/>
          </a:prstGeom>
          <a:noFill/>
        </p:spPr>
      </p:pic>
      <p:pic>
        <p:nvPicPr>
          <p:cNvPr id="5126" name="Picture 6" descr="Risultati immagini per gatto disegno per bamb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92896"/>
            <a:ext cx="1080120" cy="731032"/>
          </a:xfrm>
          <a:prstGeom prst="rect">
            <a:avLst/>
          </a:prstGeom>
          <a:noFill/>
        </p:spPr>
      </p:pic>
      <p:pic>
        <p:nvPicPr>
          <p:cNvPr id="5128" name="Picture 8" descr="Risultati immagini per maglietta disegno per bambi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556792"/>
            <a:ext cx="942770" cy="936104"/>
          </a:xfrm>
          <a:prstGeom prst="rect">
            <a:avLst/>
          </a:prstGeom>
          <a:noFill/>
        </p:spPr>
      </p:pic>
      <p:pic>
        <p:nvPicPr>
          <p:cNvPr id="5130" name="Picture 10" descr="Risultati immagini per rosa disegno per bambi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429000"/>
            <a:ext cx="840675" cy="1011262"/>
          </a:xfrm>
          <a:prstGeom prst="rect">
            <a:avLst/>
          </a:prstGeom>
          <a:noFill/>
        </p:spPr>
      </p:pic>
      <p:pic>
        <p:nvPicPr>
          <p:cNvPr id="5132" name="Picture 12" descr="Risultati immagini per tavolo disegno per bambini"/>
          <p:cNvPicPr>
            <a:picLocks noChangeAspect="1" noChangeArrowheads="1"/>
          </p:cNvPicPr>
          <p:nvPr/>
        </p:nvPicPr>
        <p:blipFill>
          <a:blip r:embed="rId7" cstate="print"/>
          <a:srcRect b="7143"/>
          <a:stretch>
            <a:fillRect/>
          </a:stretch>
        </p:blipFill>
        <p:spPr bwMode="auto">
          <a:xfrm>
            <a:off x="4499992" y="3284984"/>
            <a:ext cx="1343563" cy="936104"/>
          </a:xfrm>
          <a:prstGeom prst="rect">
            <a:avLst/>
          </a:prstGeom>
          <a:noFill/>
        </p:spPr>
      </p:pic>
      <p:pic>
        <p:nvPicPr>
          <p:cNvPr id="5134" name="Picture 14" descr="Risultati immagini per calcio disegno per bambin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933056"/>
            <a:ext cx="1152128" cy="1152128"/>
          </a:xfrm>
          <a:prstGeom prst="rect">
            <a:avLst/>
          </a:prstGeom>
          <a:noFill/>
        </p:spPr>
      </p:pic>
      <p:pic>
        <p:nvPicPr>
          <p:cNvPr id="5136" name="Picture 16" descr="Risultati immagini per lampadina disegno per bambin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4221088"/>
            <a:ext cx="1080120" cy="1080120"/>
          </a:xfrm>
          <a:prstGeom prst="rect">
            <a:avLst/>
          </a:prstGeom>
          <a:noFill/>
        </p:spPr>
      </p:pic>
      <p:pic>
        <p:nvPicPr>
          <p:cNvPr id="5138" name="Picture 18" descr="Risultati immagini per carote disegno per bambini"/>
          <p:cNvPicPr>
            <a:picLocks noChangeAspect="1" noChangeArrowheads="1"/>
          </p:cNvPicPr>
          <p:nvPr/>
        </p:nvPicPr>
        <p:blipFill>
          <a:blip r:embed="rId10" cstate="print"/>
          <a:srcRect b="10911"/>
          <a:stretch>
            <a:fillRect/>
          </a:stretch>
        </p:blipFill>
        <p:spPr bwMode="auto">
          <a:xfrm>
            <a:off x="2699792" y="5085184"/>
            <a:ext cx="936104" cy="1152128"/>
          </a:xfrm>
          <a:prstGeom prst="rect">
            <a:avLst/>
          </a:prstGeom>
          <a:noFill/>
        </p:spPr>
      </p:pic>
      <p:pic>
        <p:nvPicPr>
          <p:cNvPr id="5140" name="Picture 20" descr="Risultati immagini per martello disegno per bambin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4941168"/>
            <a:ext cx="762000" cy="762000"/>
          </a:xfrm>
          <a:prstGeom prst="rect">
            <a:avLst/>
          </a:prstGeom>
          <a:noFill/>
        </p:spPr>
      </p:pic>
      <p:pic>
        <p:nvPicPr>
          <p:cNvPr id="5142" name="Picture 22" descr="Risultati immagini per uccellino disegno per bambin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5229200"/>
            <a:ext cx="1224136" cy="1020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850106"/>
          </a:xfrm>
        </p:spPr>
        <p:txBody>
          <a:bodyPr/>
          <a:lstStyle/>
          <a:p>
            <a:r>
              <a:rPr lang="it-IT" dirty="0"/>
              <a:t>Parola lunga e parola corta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1810544" cy="20448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it-IT" sz="1800" dirty="0"/>
              <a:t>Logo: cerchia le parole che fanno 3 salti. </a:t>
            </a:r>
          </a:p>
          <a:p>
            <a:pPr>
              <a:buNone/>
            </a:pPr>
            <a:r>
              <a:rPr lang="it-IT" sz="1800" dirty="0" err="1"/>
              <a:t>Es</a:t>
            </a:r>
            <a:r>
              <a:rPr lang="it-IT" sz="1800" dirty="0"/>
              <a:t>: FARINA</a:t>
            </a:r>
          </a:p>
          <a:p>
            <a:pPr>
              <a:buNone/>
            </a:pPr>
            <a:r>
              <a:rPr lang="it-IT" sz="1800" dirty="0"/>
              <a:t>FA – RI - NA</a:t>
            </a: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539552" y="3140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899592" y="3140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1331640" y="3140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578" name="Picture 2" descr="Risultati immagini per mulino disegno per bamb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1080120" cy="1243930"/>
          </a:xfrm>
          <a:prstGeom prst="rect">
            <a:avLst/>
          </a:prstGeom>
          <a:noFill/>
        </p:spPr>
      </p:pic>
      <p:pic>
        <p:nvPicPr>
          <p:cNvPr id="24580" name="Picture 4" descr="Risultati immagini per rana disegno bambini"/>
          <p:cNvPicPr>
            <a:picLocks noChangeAspect="1" noChangeArrowheads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 bwMode="auto">
          <a:xfrm>
            <a:off x="4860032" y="1772816"/>
            <a:ext cx="1431504" cy="936104"/>
          </a:xfrm>
          <a:prstGeom prst="rect">
            <a:avLst/>
          </a:prstGeom>
          <a:noFill/>
        </p:spPr>
      </p:pic>
      <p:pic>
        <p:nvPicPr>
          <p:cNvPr id="24582" name="Picture 6" descr="Risultati immagini per occhiali disegno bamb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84984"/>
            <a:ext cx="1080120" cy="1080120"/>
          </a:xfrm>
          <a:prstGeom prst="rect">
            <a:avLst/>
          </a:prstGeom>
          <a:noFill/>
        </p:spPr>
      </p:pic>
      <p:pic>
        <p:nvPicPr>
          <p:cNvPr id="24584" name="Picture 8" descr="Risultati immagini per banana disegno bambini"/>
          <p:cNvPicPr>
            <a:picLocks noChangeAspect="1" noChangeArrowheads="1"/>
          </p:cNvPicPr>
          <p:nvPr/>
        </p:nvPicPr>
        <p:blipFill>
          <a:blip r:embed="rId5" cstate="print"/>
          <a:srcRect b="7672"/>
          <a:stretch>
            <a:fillRect/>
          </a:stretch>
        </p:blipFill>
        <p:spPr bwMode="auto">
          <a:xfrm>
            <a:off x="6804248" y="1484784"/>
            <a:ext cx="1145056" cy="1224136"/>
          </a:xfrm>
          <a:prstGeom prst="rect">
            <a:avLst/>
          </a:prstGeom>
          <a:noFill/>
        </p:spPr>
      </p:pic>
      <p:pic>
        <p:nvPicPr>
          <p:cNvPr id="24586" name="Picture 10" descr="Risultati immagini per cestino disegno bambini"/>
          <p:cNvPicPr>
            <a:picLocks noChangeAspect="1" noChangeArrowheads="1"/>
          </p:cNvPicPr>
          <p:nvPr/>
        </p:nvPicPr>
        <p:blipFill>
          <a:blip r:embed="rId6" cstate="print"/>
          <a:srcRect b="9091"/>
          <a:stretch>
            <a:fillRect/>
          </a:stretch>
        </p:blipFill>
        <p:spPr bwMode="auto">
          <a:xfrm>
            <a:off x="7164288" y="3068960"/>
            <a:ext cx="1055656" cy="720079"/>
          </a:xfrm>
          <a:prstGeom prst="rect">
            <a:avLst/>
          </a:prstGeom>
          <a:noFill/>
        </p:spPr>
      </p:pic>
      <p:pic>
        <p:nvPicPr>
          <p:cNvPr id="24588" name="Picture 12" descr="Risultati immagini per chitarra disegno bambi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356992"/>
            <a:ext cx="1225808" cy="1021507"/>
          </a:xfrm>
          <a:prstGeom prst="rect">
            <a:avLst/>
          </a:prstGeom>
          <a:noFill/>
        </p:spPr>
      </p:pic>
      <p:pic>
        <p:nvPicPr>
          <p:cNvPr id="24590" name="Picture 14" descr="Risultati immagini per stella disegno bambini"/>
          <p:cNvPicPr>
            <a:picLocks noChangeAspect="1" noChangeArrowheads="1"/>
          </p:cNvPicPr>
          <p:nvPr/>
        </p:nvPicPr>
        <p:blipFill>
          <a:blip r:embed="rId8" cstate="print"/>
          <a:srcRect b="4356"/>
          <a:stretch>
            <a:fillRect/>
          </a:stretch>
        </p:blipFill>
        <p:spPr bwMode="auto">
          <a:xfrm>
            <a:off x="5508104" y="3861048"/>
            <a:ext cx="1512168" cy="1085198"/>
          </a:xfrm>
          <a:prstGeom prst="rect">
            <a:avLst/>
          </a:prstGeom>
          <a:noFill/>
        </p:spPr>
      </p:pic>
      <p:pic>
        <p:nvPicPr>
          <p:cNvPr id="24592" name="Picture 16" descr="Risultati immagini per baffi disegno bambini"/>
          <p:cNvPicPr>
            <a:picLocks noChangeAspect="1" noChangeArrowheads="1"/>
          </p:cNvPicPr>
          <p:nvPr/>
        </p:nvPicPr>
        <p:blipFill>
          <a:blip r:embed="rId9" cstate="print"/>
          <a:srcRect t="57959"/>
          <a:stretch>
            <a:fillRect/>
          </a:stretch>
        </p:blipFill>
        <p:spPr bwMode="auto">
          <a:xfrm>
            <a:off x="1115616" y="4293096"/>
            <a:ext cx="1152128" cy="484364"/>
          </a:xfrm>
          <a:prstGeom prst="rect">
            <a:avLst/>
          </a:prstGeom>
          <a:noFill/>
        </p:spPr>
      </p:pic>
      <p:pic>
        <p:nvPicPr>
          <p:cNvPr id="24594" name="Picture 18" descr="Risultati immagini per mano disegno bambin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4797152"/>
            <a:ext cx="1080120" cy="1263740"/>
          </a:xfrm>
          <a:prstGeom prst="rect">
            <a:avLst/>
          </a:prstGeom>
          <a:noFill/>
        </p:spPr>
      </p:pic>
      <p:pic>
        <p:nvPicPr>
          <p:cNvPr id="24598" name="Picture 22" descr="Risultati immagini per formica disegno bambini"/>
          <p:cNvPicPr>
            <a:picLocks noChangeAspect="1" noChangeArrowheads="1"/>
          </p:cNvPicPr>
          <p:nvPr/>
        </p:nvPicPr>
        <p:blipFill>
          <a:blip r:embed="rId11" cstate="print"/>
          <a:srcRect l="3780" t="20790" r="3611" b="20621"/>
          <a:stretch>
            <a:fillRect/>
          </a:stretch>
        </p:blipFill>
        <p:spPr bwMode="auto">
          <a:xfrm>
            <a:off x="7164288" y="4509120"/>
            <a:ext cx="1584176" cy="1002234"/>
          </a:xfrm>
          <a:prstGeom prst="rect">
            <a:avLst/>
          </a:prstGeom>
          <a:noFill/>
        </p:spPr>
      </p:pic>
      <p:pic>
        <p:nvPicPr>
          <p:cNvPr id="24600" name="Picture 24" descr="Risultati immagini per pesce disegno bambin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5085184"/>
            <a:ext cx="1596433" cy="1250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332656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Cerchia con lo stesso colore le parole che finiscono con lo stesso suono.</a:t>
            </a:r>
          </a:p>
        </p:txBody>
      </p:sp>
      <p:pic>
        <p:nvPicPr>
          <p:cNvPr id="2052" name="Picture 4" descr="Risultati immagini per pane diseg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692696"/>
            <a:ext cx="836178" cy="381770"/>
          </a:xfrm>
          <a:prstGeom prst="rect">
            <a:avLst/>
          </a:prstGeom>
          <a:noFill/>
        </p:spPr>
      </p:pic>
      <p:sp>
        <p:nvSpPr>
          <p:cNvPr id="2054" name="AutoShape 6" descr="Risultati immagini per cane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6" name="AutoShape 8" descr="Risultati immagini per cane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8" name="Picture 10" descr="Risultati immagini per cane diseg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1152128" cy="1152128"/>
          </a:xfrm>
          <a:prstGeom prst="rect">
            <a:avLst/>
          </a:prstGeom>
          <a:noFill/>
        </p:spPr>
      </p:pic>
      <p:pic>
        <p:nvPicPr>
          <p:cNvPr id="2060" name="Picture 12" descr="Risultati immagini per ponte diseg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060848"/>
            <a:ext cx="1584176" cy="1121541"/>
          </a:xfrm>
          <a:prstGeom prst="rect">
            <a:avLst/>
          </a:prstGeom>
          <a:noFill/>
        </p:spPr>
      </p:pic>
      <p:pic>
        <p:nvPicPr>
          <p:cNvPr id="2062" name="Picture 14" descr="Risultati immagini per fronte disegno"/>
          <p:cNvPicPr>
            <a:picLocks noChangeAspect="1" noChangeArrowheads="1"/>
          </p:cNvPicPr>
          <p:nvPr/>
        </p:nvPicPr>
        <p:blipFill>
          <a:blip r:embed="rId5" cstate="print"/>
          <a:srcRect l="34341" t="6538" r="10714" b="44423"/>
          <a:stretch>
            <a:fillRect/>
          </a:stretch>
        </p:blipFill>
        <p:spPr bwMode="auto">
          <a:xfrm>
            <a:off x="6660232" y="476672"/>
            <a:ext cx="1152128" cy="1337291"/>
          </a:xfrm>
          <a:prstGeom prst="rect">
            <a:avLst/>
          </a:prstGeom>
          <a:noFill/>
        </p:spPr>
      </p:pic>
      <p:cxnSp>
        <p:nvCxnSpPr>
          <p:cNvPr id="14" name="Connettore 2 13"/>
          <p:cNvCxnSpPr>
            <a:endCxn id="2062" idx="3"/>
          </p:cNvCxnSpPr>
          <p:nvPr/>
        </p:nvCxnSpPr>
        <p:spPr>
          <a:xfrm flipH="1">
            <a:off x="7812360" y="1052736"/>
            <a:ext cx="360040" cy="92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Risultati immagini per colla diseg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645024"/>
            <a:ext cx="1296144" cy="1296144"/>
          </a:xfrm>
          <a:prstGeom prst="rect">
            <a:avLst/>
          </a:prstGeom>
          <a:noFill/>
        </p:spPr>
      </p:pic>
      <p:pic>
        <p:nvPicPr>
          <p:cNvPr id="2066" name="Picture 18" descr="Risultati immagini per molla diseg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4221088"/>
            <a:ext cx="904256" cy="904256"/>
          </a:xfrm>
          <a:prstGeom prst="rect">
            <a:avLst/>
          </a:prstGeom>
          <a:noFill/>
        </p:spPr>
      </p:pic>
      <p:pic>
        <p:nvPicPr>
          <p:cNvPr id="2068" name="Picture 20" descr="Risultati immagini per cuo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484784"/>
            <a:ext cx="948654" cy="810668"/>
          </a:xfrm>
          <a:prstGeom prst="rect">
            <a:avLst/>
          </a:prstGeom>
          <a:noFill/>
        </p:spPr>
      </p:pic>
      <p:sp>
        <p:nvSpPr>
          <p:cNvPr id="2070" name="AutoShape 22" descr="Risultati immagini per fiore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72" name="AutoShape 24" descr="Risultati immagini per fiore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74" name="Picture 26" descr="Risultati immagini per fiore disegn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492896"/>
            <a:ext cx="792088" cy="1016513"/>
          </a:xfrm>
          <a:prstGeom prst="rect">
            <a:avLst/>
          </a:prstGeom>
          <a:noFill/>
        </p:spPr>
      </p:pic>
      <p:pic>
        <p:nvPicPr>
          <p:cNvPr id="2076" name="Picture 28" descr="Risultati immagini per nodo disegn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2636912"/>
            <a:ext cx="1525683" cy="1294259"/>
          </a:xfrm>
          <a:prstGeom prst="rect">
            <a:avLst/>
          </a:prstGeom>
          <a:noFill/>
        </p:spPr>
      </p:pic>
      <p:pic>
        <p:nvPicPr>
          <p:cNvPr id="2078" name="Picture 30" descr="Risultati immagini per chiodo disegno"/>
          <p:cNvPicPr>
            <a:picLocks noChangeAspect="1" noChangeArrowheads="1"/>
          </p:cNvPicPr>
          <p:nvPr/>
        </p:nvPicPr>
        <p:blipFill>
          <a:blip r:embed="rId11" cstate="print"/>
          <a:srcRect b="20700"/>
          <a:stretch>
            <a:fillRect/>
          </a:stretch>
        </p:blipFill>
        <p:spPr bwMode="auto">
          <a:xfrm>
            <a:off x="6660232" y="5445224"/>
            <a:ext cx="1075319" cy="1008112"/>
          </a:xfrm>
          <a:prstGeom prst="rect">
            <a:avLst/>
          </a:prstGeom>
          <a:noFill/>
        </p:spPr>
      </p:pic>
      <p:pic>
        <p:nvPicPr>
          <p:cNvPr id="2080" name="Picture 32" descr="Risultati immagini per treno disegn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5157192"/>
            <a:ext cx="1440160" cy="1214775"/>
          </a:xfrm>
          <a:prstGeom prst="rect">
            <a:avLst/>
          </a:prstGeom>
          <a:noFill/>
        </p:spPr>
      </p:pic>
      <p:pic>
        <p:nvPicPr>
          <p:cNvPr id="2082" name="Picture 34" descr="Risultati immagini per cono disegno"/>
          <p:cNvPicPr>
            <a:picLocks noChangeAspect="1" noChangeArrowheads="1"/>
          </p:cNvPicPr>
          <p:nvPr/>
        </p:nvPicPr>
        <p:blipFill>
          <a:blip r:embed="rId13" cstate="print"/>
          <a:srcRect b="7502"/>
          <a:stretch>
            <a:fillRect/>
          </a:stretch>
        </p:blipFill>
        <p:spPr bwMode="auto">
          <a:xfrm rot="20418011">
            <a:off x="7442274" y="2357433"/>
            <a:ext cx="1152128" cy="1422121"/>
          </a:xfrm>
          <a:prstGeom prst="rect">
            <a:avLst/>
          </a:prstGeom>
          <a:noFill/>
        </p:spPr>
      </p:pic>
      <p:cxnSp>
        <p:nvCxnSpPr>
          <p:cNvPr id="27" name="Connettore 2 26"/>
          <p:cNvCxnSpPr/>
          <p:nvPr/>
        </p:nvCxnSpPr>
        <p:spPr>
          <a:xfrm flipH="1">
            <a:off x="8244408" y="2708920"/>
            <a:ext cx="72008" cy="308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288</Words>
  <Application>Microsoft Office PowerPoint</Application>
  <PresentationFormat>Presentazione su schermo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Bauhaus 93</vt:lpstr>
      <vt:lpstr>Calibri</vt:lpstr>
      <vt:lpstr>Tema di Office</vt:lpstr>
      <vt:lpstr>Logotraining</vt:lpstr>
      <vt:lpstr>Logotraining</vt:lpstr>
      <vt:lpstr>Mappa</vt:lpstr>
      <vt:lpstr>Presentazione standard di PowerPoint</vt:lpstr>
      <vt:lpstr>Presentazione standard di PowerPoint</vt:lpstr>
      <vt:lpstr>Presentazione standard di PowerPoint</vt:lpstr>
      <vt:lpstr>Parola lunga e parola corta</vt:lpstr>
      <vt:lpstr>Parola lunga e parola corta</vt:lpstr>
      <vt:lpstr>Presentazione standard di PowerPoint</vt:lpstr>
      <vt:lpstr>Presentazione standard di PowerPoint</vt:lpstr>
      <vt:lpstr>Come iniziano queste parole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Molto Bene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Logotraining</dc:title>
  <dc:creator>utente</dc:creator>
  <cp:lastModifiedBy>Giulio Monciatti</cp:lastModifiedBy>
  <cp:revision>27</cp:revision>
  <dcterms:created xsi:type="dcterms:W3CDTF">2016-09-18T09:33:01Z</dcterms:created>
  <dcterms:modified xsi:type="dcterms:W3CDTF">2020-07-28T14:26:03Z</dcterms:modified>
</cp:coreProperties>
</file>